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9"/>
  </p:notesMasterIdLst>
  <p:sldIdLst>
    <p:sldId id="308" r:id="rId4"/>
    <p:sldId id="282" r:id="rId5"/>
    <p:sldId id="311" r:id="rId6"/>
    <p:sldId id="349" r:id="rId7"/>
    <p:sldId id="309" r:id="rId8"/>
    <p:sldId id="314" r:id="rId9"/>
    <p:sldId id="339" r:id="rId10"/>
    <p:sldId id="315" r:id="rId11"/>
    <p:sldId id="336" r:id="rId12"/>
    <p:sldId id="318" r:id="rId13"/>
    <p:sldId id="319" r:id="rId14"/>
    <p:sldId id="324" r:id="rId15"/>
    <p:sldId id="328" r:id="rId16"/>
    <p:sldId id="330" r:id="rId17"/>
    <p:sldId id="331" r:id="rId18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 autoAdjust="0"/>
    <p:restoredTop sz="94660"/>
  </p:normalViewPr>
  <p:slideViewPr>
    <p:cSldViewPr snapToGrid="0">
      <p:cViewPr>
        <p:scale>
          <a:sx n="60" d="100"/>
          <a:sy n="60" d="100"/>
        </p:scale>
        <p:origin x="-2820" y="-1320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41CB9-554A-4B51-A0D0-9C1893FE4E0A}" type="datetimeFigureOut">
              <a:rPr lang="lt-LT" smtClean="0"/>
              <a:t>2019-10-30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0F6C9-A288-4133-8AC6-CF582FFE042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59415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">
            <a:extLst>
              <a:ext uri="{FF2B5EF4-FFF2-40B4-BE49-F238E27FC236}">
                <a16:creationId xmlns:a16="http://schemas.microsoft.com/office/drawing/2014/main" xmlns="" id="{C6032FB9-BC74-4D22-9490-C57A3761EB46}"/>
              </a:ext>
            </a:extLst>
          </p:cNvPr>
          <p:cNvSpPr/>
          <p:nvPr userDrawn="1"/>
        </p:nvSpPr>
        <p:spPr>
          <a:xfrm flipH="1">
            <a:off x="3994321" y="809154"/>
            <a:ext cx="4427783" cy="5323880"/>
          </a:xfrm>
          <a:custGeom>
            <a:avLst/>
            <a:gdLst>
              <a:gd name="connsiteX0" fmla="*/ 198332 w 800100"/>
              <a:gd name="connsiteY0" fmla="*/ 961703 h 962025"/>
              <a:gd name="connsiteX1" fmla="*/ 646959 w 800100"/>
              <a:gd name="connsiteY1" fmla="*/ 961703 h 962025"/>
              <a:gd name="connsiteX2" fmla="*/ 610764 w 800100"/>
              <a:gd name="connsiteY2" fmla="*/ 885503 h 962025"/>
              <a:gd name="connsiteX3" fmla="*/ 686964 w 800100"/>
              <a:gd name="connsiteY3" fmla="*/ 625471 h 962025"/>
              <a:gd name="connsiteX4" fmla="*/ 786024 w 800100"/>
              <a:gd name="connsiteY4" fmla="*/ 283523 h 962025"/>
              <a:gd name="connsiteX5" fmla="*/ 359304 w 800100"/>
              <a:gd name="connsiteY5" fmla="*/ 14918 h 962025"/>
              <a:gd name="connsiteX6" fmla="*/ 124037 w 800100"/>
              <a:gd name="connsiteY6" fmla="*/ 211133 h 962025"/>
              <a:gd name="connsiteX7" fmla="*/ 116417 w 800100"/>
              <a:gd name="connsiteY7" fmla="*/ 270188 h 962025"/>
              <a:gd name="connsiteX8" fmla="*/ 59267 w 800100"/>
              <a:gd name="connsiteY8" fmla="*/ 367343 h 962025"/>
              <a:gd name="connsiteX9" fmla="*/ 13547 w 800100"/>
              <a:gd name="connsiteY9" fmla="*/ 427351 h 962025"/>
              <a:gd name="connsiteX10" fmla="*/ 24024 w 800100"/>
              <a:gd name="connsiteY10" fmla="*/ 515933 h 962025"/>
              <a:gd name="connsiteX11" fmla="*/ 63077 w 800100"/>
              <a:gd name="connsiteY11" fmla="*/ 552128 h 962025"/>
              <a:gd name="connsiteX12" fmla="*/ 18309 w 800100"/>
              <a:gd name="connsiteY12" fmla="*/ 570226 h 962025"/>
              <a:gd name="connsiteX13" fmla="*/ 30692 w 800100"/>
              <a:gd name="connsiteY13" fmla="*/ 609278 h 962025"/>
              <a:gd name="connsiteX14" fmla="*/ 29739 w 800100"/>
              <a:gd name="connsiteY14" fmla="*/ 673096 h 962025"/>
              <a:gd name="connsiteX15" fmla="*/ 85937 w 800100"/>
              <a:gd name="connsiteY15" fmla="*/ 744533 h 962025"/>
              <a:gd name="connsiteX16" fmla="*/ 225002 w 800100"/>
              <a:gd name="connsiteY16" fmla="*/ 764536 h 962025"/>
              <a:gd name="connsiteX17" fmla="*/ 198332 w 800100"/>
              <a:gd name="connsiteY17" fmla="*/ 96170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100" h="962025">
                <a:moveTo>
                  <a:pt x="198332" y="961703"/>
                </a:moveTo>
                <a:lnTo>
                  <a:pt x="646959" y="961703"/>
                </a:lnTo>
                <a:cubicBezTo>
                  <a:pt x="633624" y="935986"/>
                  <a:pt x="619337" y="903601"/>
                  <a:pt x="610764" y="885503"/>
                </a:cubicBezTo>
                <a:cubicBezTo>
                  <a:pt x="586952" y="829306"/>
                  <a:pt x="604097" y="706433"/>
                  <a:pt x="686964" y="625471"/>
                </a:cubicBezTo>
                <a:cubicBezTo>
                  <a:pt x="766022" y="548318"/>
                  <a:pt x="817457" y="398776"/>
                  <a:pt x="786024" y="283523"/>
                </a:cubicBezTo>
                <a:cubicBezTo>
                  <a:pt x="734589" y="93023"/>
                  <a:pt x="563139" y="-25087"/>
                  <a:pt x="359304" y="14918"/>
                </a:cubicBezTo>
                <a:cubicBezTo>
                  <a:pt x="359304" y="14918"/>
                  <a:pt x="183092" y="36826"/>
                  <a:pt x="124037" y="211133"/>
                </a:cubicBezTo>
                <a:cubicBezTo>
                  <a:pt x="124037" y="211133"/>
                  <a:pt x="114512" y="236851"/>
                  <a:pt x="116417" y="270188"/>
                </a:cubicBezTo>
                <a:cubicBezTo>
                  <a:pt x="121179" y="323528"/>
                  <a:pt x="83079" y="354961"/>
                  <a:pt x="59267" y="367343"/>
                </a:cubicBezTo>
                <a:cubicBezTo>
                  <a:pt x="34502" y="380678"/>
                  <a:pt x="-9313" y="402586"/>
                  <a:pt x="13547" y="427351"/>
                </a:cubicBezTo>
                <a:cubicBezTo>
                  <a:pt x="41169" y="457831"/>
                  <a:pt x="39264" y="496883"/>
                  <a:pt x="24024" y="515933"/>
                </a:cubicBezTo>
                <a:cubicBezTo>
                  <a:pt x="4974" y="538793"/>
                  <a:pt x="60219" y="539746"/>
                  <a:pt x="63077" y="552128"/>
                </a:cubicBezTo>
                <a:cubicBezTo>
                  <a:pt x="65934" y="565463"/>
                  <a:pt x="22119" y="554986"/>
                  <a:pt x="18309" y="570226"/>
                </a:cubicBezTo>
                <a:cubicBezTo>
                  <a:pt x="14499" y="586418"/>
                  <a:pt x="26882" y="590228"/>
                  <a:pt x="30692" y="609278"/>
                </a:cubicBezTo>
                <a:cubicBezTo>
                  <a:pt x="34502" y="628328"/>
                  <a:pt x="31644" y="663571"/>
                  <a:pt x="29739" y="673096"/>
                </a:cubicBezTo>
                <a:cubicBezTo>
                  <a:pt x="27834" y="682621"/>
                  <a:pt x="33549" y="739771"/>
                  <a:pt x="85937" y="744533"/>
                </a:cubicBezTo>
                <a:cubicBezTo>
                  <a:pt x="138324" y="749296"/>
                  <a:pt x="204047" y="738818"/>
                  <a:pt x="225002" y="764536"/>
                </a:cubicBezTo>
                <a:cubicBezTo>
                  <a:pt x="244052" y="790253"/>
                  <a:pt x="222144" y="890266"/>
                  <a:pt x="198332" y="9617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430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43073D1A-A4A7-4F5B-BE54-63CEAB575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6709" y="529965"/>
            <a:ext cx="4925290" cy="5798070"/>
          </a:xfrm>
          <a:custGeom>
            <a:avLst/>
            <a:gdLst>
              <a:gd name="connsiteX0" fmla="*/ 857449 w 4925290"/>
              <a:gd name="connsiteY0" fmla="*/ 0 h 5798070"/>
              <a:gd name="connsiteX1" fmla="*/ 4214649 w 4925290"/>
              <a:gd name="connsiteY1" fmla="*/ 0 h 5798070"/>
              <a:gd name="connsiteX2" fmla="*/ 4925290 w 4925290"/>
              <a:gd name="connsiteY2" fmla="*/ 1223176 h 5798070"/>
              <a:gd name="connsiteX3" fmla="*/ 4925290 w 4925290"/>
              <a:gd name="connsiteY3" fmla="*/ 4574894 h 5798070"/>
              <a:gd name="connsiteX4" fmla="*/ 4214649 w 4925290"/>
              <a:gd name="connsiteY4" fmla="*/ 5798070 h 5798070"/>
              <a:gd name="connsiteX5" fmla="*/ 857449 w 4925290"/>
              <a:gd name="connsiteY5" fmla="*/ 5798070 h 5798070"/>
              <a:gd name="connsiteX6" fmla="*/ 0 w 4925290"/>
              <a:gd name="connsiteY6" fmla="*/ 4322202 h 5798070"/>
              <a:gd name="connsiteX7" fmla="*/ 2152428 w 4925290"/>
              <a:gd name="connsiteY7" fmla="*/ 4322202 h 5798070"/>
              <a:gd name="connsiteX8" fmla="*/ 2979260 w 4925290"/>
              <a:gd name="connsiteY8" fmla="*/ 2899035 h 5798070"/>
              <a:gd name="connsiteX9" fmla="*/ 2152428 w 4925290"/>
              <a:gd name="connsiteY9" fmla="*/ 1475868 h 5798070"/>
              <a:gd name="connsiteX10" fmla="*/ 0 w 4925290"/>
              <a:gd name="connsiteY10" fmla="*/ 1475868 h 57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5290" h="5798070">
                <a:moveTo>
                  <a:pt x="857449" y="0"/>
                </a:moveTo>
                <a:lnTo>
                  <a:pt x="4214649" y="0"/>
                </a:lnTo>
                <a:lnTo>
                  <a:pt x="4925290" y="1223176"/>
                </a:lnTo>
                <a:lnTo>
                  <a:pt x="4925290" y="4574894"/>
                </a:lnTo>
                <a:lnTo>
                  <a:pt x="4214649" y="5798070"/>
                </a:lnTo>
                <a:lnTo>
                  <a:pt x="857449" y="5798070"/>
                </a:lnTo>
                <a:lnTo>
                  <a:pt x="0" y="4322202"/>
                </a:lnTo>
                <a:lnTo>
                  <a:pt x="2152428" y="4322202"/>
                </a:lnTo>
                <a:lnTo>
                  <a:pt x="2979260" y="2899035"/>
                </a:lnTo>
                <a:lnTo>
                  <a:pt x="2152428" y="1475868"/>
                </a:lnTo>
                <a:lnTo>
                  <a:pt x="0" y="14758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8CF70162-E0C4-4E2A-B2CE-73A4934767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5108" y="2105085"/>
            <a:ext cx="4925290" cy="2647831"/>
          </a:xfrm>
          <a:custGeom>
            <a:avLst/>
            <a:gdLst>
              <a:gd name="connsiteX0" fmla="*/ 769169 w 6213231"/>
              <a:gd name="connsiteY0" fmla="*/ 0 h 2647831"/>
              <a:gd name="connsiteX1" fmla="*/ 5444062 w 6213231"/>
              <a:gd name="connsiteY1" fmla="*/ 0 h 2647831"/>
              <a:gd name="connsiteX2" fmla="*/ 6213231 w 6213231"/>
              <a:gd name="connsiteY2" fmla="*/ 1323916 h 2647831"/>
              <a:gd name="connsiteX3" fmla="*/ 5444062 w 6213231"/>
              <a:gd name="connsiteY3" fmla="*/ 2647831 h 2647831"/>
              <a:gd name="connsiteX4" fmla="*/ 769169 w 6213231"/>
              <a:gd name="connsiteY4" fmla="*/ 2647831 h 2647831"/>
              <a:gd name="connsiteX5" fmla="*/ 0 w 6213231"/>
              <a:gd name="connsiteY5" fmla="*/ 1323916 h 26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3231" h="2647831">
                <a:moveTo>
                  <a:pt x="769169" y="0"/>
                </a:moveTo>
                <a:lnTo>
                  <a:pt x="5444062" y="0"/>
                </a:lnTo>
                <a:lnTo>
                  <a:pt x="6213231" y="1323916"/>
                </a:lnTo>
                <a:lnTo>
                  <a:pt x="5444062" y="2647831"/>
                </a:lnTo>
                <a:lnTo>
                  <a:pt x="769169" y="2647831"/>
                </a:lnTo>
                <a:lnTo>
                  <a:pt x="0" y="13239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768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2972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6384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37F98B0-1969-4B0D-B39C-719F77064B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xmlns="" id="{A0175121-4C90-40A9-B147-E4149E5190AE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61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16250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454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638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37F98B0-1969-4B0D-B39C-719F77064B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xmlns="" id="{A0175121-4C90-40A9-B147-E4149E5190AE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6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45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C931360-7E41-4248-8AEF-AC858AB643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  <a:alpha val="0"/>
                </a:schemeClr>
              </a:gs>
              <a:gs pos="66000">
                <a:schemeClr val="accent1">
                  <a:alpha val="58000"/>
                </a:schemeClr>
              </a:gs>
              <a:gs pos="80000">
                <a:schemeClr val="accent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0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1625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2C30C39C-AAA9-4761-B982-E964F936EA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32695" y="1988366"/>
            <a:ext cx="2444297" cy="24442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221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36" r:id="rId3"/>
    <p:sldLayoutId id="2147483740" r:id="rId4"/>
    <p:sldLayoutId id="2147483741" r:id="rId5"/>
    <p:sldLayoutId id="2147483742" r:id="rId6"/>
    <p:sldLayoutId id="2147483738" r:id="rId7"/>
    <p:sldLayoutId id="2147483743" r:id="rId8"/>
    <p:sldLayoutId id="2147483745" r:id="rId9"/>
    <p:sldLayoutId id="2147483747" r:id="rId10"/>
    <p:sldLayoutId id="2147483746" r:id="rId11"/>
    <p:sldLayoutId id="2147483744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65" r:id="rId2"/>
    <p:sldLayoutId id="2147483766" r:id="rId3"/>
    <p:sldLayoutId id="2147483767" r:id="rId4"/>
    <p:sldLayoutId id="2147483768" r:id="rId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t.lt/lt/praneskite-apie-korupcija/palikite-pranesima-cia/#turinys" TargetMode="External"/><Relationship Id="rId2" Type="http://schemas.openxmlformats.org/officeDocument/2006/relationships/hyperlink" Target="mailto:pranesk@stt.lt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1620" y="1722120"/>
            <a:ext cx="91135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REKOMENDACIJOS</a:t>
            </a:r>
            <a:br>
              <a:rPr lang="lt-LT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DĖL DARBUOTOJŲ </a:t>
            </a:r>
            <a:r>
              <a:rPr lang="lt-LT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ELGESIO IR VEIKSMŲ KYŠIO SIŪLYMO AR </a:t>
            </a:r>
            <a:endParaRPr lang="lt-LT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DAVIMO </a:t>
            </a:r>
            <a:r>
              <a:rPr lang="lt-LT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ATVEJU</a:t>
            </a:r>
          </a:p>
        </p:txBody>
      </p:sp>
    </p:spTree>
    <p:extLst>
      <p:ext uri="{BB962C8B-B14F-4D97-AF65-F5344CB8AC3E}">
        <p14:creationId xmlns:p14="http://schemas.microsoft.com/office/powerpoint/2010/main" val="12832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247329" y="621449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DARBUOTOJO VEIKSMAI GAVUS </a:t>
            </a:r>
            <a:r>
              <a:rPr lang="lt-LT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PASIŪLYMĄ PRIIMTI KYŠĮ UŽ TARNYBINIŲ PAREIGŲ ATLIKIMĄ AR </a:t>
            </a:r>
            <a:r>
              <a:rPr lang="lt-LT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NEATLIKIMĄ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3C1945F9-EC1A-4DC6-94BC-B32747B005FE}"/>
              </a:ext>
            </a:extLst>
          </p:cNvPr>
          <p:cNvSpPr/>
          <p:nvPr/>
        </p:nvSpPr>
        <p:spPr>
          <a:xfrm>
            <a:off x="991460" y="1770566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1525DC-8BA7-4018-90E4-2BDCE54D14CE}"/>
              </a:ext>
            </a:extLst>
          </p:cNvPr>
          <p:cNvSpPr txBox="1"/>
          <p:nvPr/>
        </p:nvSpPr>
        <p:spPr>
          <a:xfrm>
            <a:off x="1206500" y="3607713"/>
            <a:ext cx="170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/>
              <a:t>N</a:t>
            </a:r>
            <a:r>
              <a:rPr lang="lt-LT" sz="1600" b="1" dirty="0" smtClean="0"/>
              <a:t>epriimti kyšio</a:t>
            </a:r>
            <a:endParaRPr lang="lt-LT" sz="1600" b="1" dirty="0"/>
          </a:p>
        </p:txBody>
      </p:sp>
      <p:sp>
        <p:nvSpPr>
          <p:cNvPr id="7" name="Right Arrow 6">
            <a:extLst>
              <a:ext uri="{FF2B5EF4-FFF2-40B4-BE49-F238E27FC236}">
                <a16:creationId xmlns="" xmlns:a16="http://schemas.microsoft.com/office/drawing/2014/main" id="{DF92240F-9426-4459-961B-946E9397F0BD}"/>
              </a:ext>
            </a:extLst>
          </p:cNvPr>
          <p:cNvSpPr/>
          <p:nvPr/>
        </p:nvSpPr>
        <p:spPr>
          <a:xfrm>
            <a:off x="991460" y="1950834"/>
            <a:ext cx="1478459" cy="864096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F40333B-F156-427B-AAF1-944EE4E4CA42}"/>
              </a:ext>
            </a:extLst>
          </p:cNvPr>
          <p:cNvSpPr txBox="1"/>
          <p:nvPr/>
        </p:nvSpPr>
        <p:spPr>
          <a:xfrm>
            <a:off x="1324822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ounded Rectangle 64">
            <a:extLst>
              <a:ext uri="{FF2B5EF4-FFF2-40B4-BE49-F238E27FC236}">
                <a16:creationId xmlns="" xmlns:a16="http://schemas.microsoft.com/office/drawing/2014/main" id="{E89F2E82-E7EE-4C9E-8597-98FAD43633DD}"/>
              </a:ext>
            </a:extLst>
          </p:cNvPr>
          <p:cNvSpPr/>
          <p:nvPr/>
        </p:nvSpPr>
        <p:spPr>
          <a:xfrm>
            <a:off x="3671929" y="1764513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A12232A-A513-4EDD-8F67-EE885CFE5C78}"/>
              </a:ext>
            </a:extLst>
          </p:cNvPr>
          <p:cNvSpPr txBox="1"/>
          <p:nvPr/>
        </p:nvSpPr>
        <p:spPr>
          <a:xfrm>
            <a:off x="3985350" y="3607713"/>
            <a:ext cx="158403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/>
              <a:t>P</a:t>
            </a:r>
            <a:r>
              <a:rPr lang="lt-LT" sz="1600" b="1" dirty="0" smtClean="0"/>
              <a:t>adaryti įrašą </a:t>
            </a:r>
            <a:r>
              <a:rPr lang="lt-LT" sz="1400" dirty="0" smtClean="0"/>
              <a:t>(esant galimybei</a:t>
            </a:r>
            <a:r>
              <a:rPr lang="lt-LT" sz="1600" dirty="0" smtClean="0"/>
              <a:t>)</a:t>
            </a:r>
            <a:endParaRPr lang="en-US" sz="1600" dirty="0" smtClean="0"/>
          </a:p>
          <a:p>
            <a:endParaRPr lang="lt-LT" sz="1600" b="1" dirty="0"/>
          </a:p>
          <a:p>
            <a:r>
              <a:rPr lang="lt-LT" sz="1600" b="1" dirty="0"/>
              <a:t>P</a:t>
            </a:r>
            <a:r>
              <a:rPr lang="lt-LT" sz="1600" b="1" dirty="0" smtClean="0"/>
              <a:t>areikšti</a:t>
            </a:r>
            <a:r>
              <a:rPr lang="lt-LT" sz="1400" dirty="0"/>
              <a:t>, kad </a:t>
            </a:r>
            <a:r>
              <a:rPr lang="lt-LT" sz="1400" dirty="0" smtClean="0"/>
              <a:t>netoleruoja </a:t>
            </a:r>
            <a:r>
              <a:rPr lang="lt-LT" sz="1400" dirty="0"/>
              <a:t>jokių nepagrįstų atlygių ir dovanų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ight Arrow 66">
            <a:extLst>
              <a:ext uri="{FF2B5EF4-FFF2-40B4-BE49-F238E27FC236}">
                <a16:creationId xmlns="" xmlns:a16="http://schemas.microsoft.com/office/drawing/2014/main" id="{1AFC4C71-6016-4497-B259-A0F52845B0DF}"/>
              </a:ext>
            </a:extLst>
          </p:cNvPr>
          <p:cNvSpPr/>
          <p:nvPr/>
        </p:nvSpPr>
        <p:spPr>
          <a:xfrm>
            <a:off x="3671929" y="1950834"/>
            <a:ext cx="1478459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07BBAD1-7EBC-4E45-AE20-2B920F2D7751}"/>
              </a:ext>
            </a:extLst>
          </p:cNvPr>
          <p:cNvSpPr txBox="1"/>
          <p:nvPr/>
        </p:nvSpPr>
        <p:spPr>
          <a:xfrm>
            <a:off x="3985351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ounded Rectangle 71">
            <a:extLst>
              <a:ext uri="{FF2B5EF4-FFF2-40B4-BE49-F238E27FC236}">
                <a16:creationId xmlns="" xmlns:a16="http://schemas.microsoft.com/office/drawing/2014/main" id="{7D0BCF7D-5706-4743-9547-30B7A843D0E5}"/>
              </a:ext>
            </a:extLst>
          </p:cNvPr>
          <p:cNvSpPr/>
          <p:nvPr/>
        </p:nvSpPr>
        <p:spPr>
          <a:xfrm>
            <a:off x="6352398" y="1770566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809E6C8-FD57-43A4-B647-BE328D503B61}"/>
              </a:ext>
            </a:extLst>
          </p:cNvPr>
          <p:cNvSpPr txBox="1"/>
          <p:nvPr/>
        </p:nvSpPr>
        <p:spPr>
          <a:xfrm>
            <a:off x="6582682" y="3607712"/>
            <a:ext cx="173581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/>
              <a:t>P</a:t>
            </a:r>
            <a:r>
              <a:rPr lang="lt-LT" sz="1600" b="1" dirty="0" smtClean="0"/>
              <a:t>aaiškinti</a:t>
            </a:r>
            <a:r>
              <a:rPr lang="lt-LT" sz="1400" dirty="0" smtClean="0"/>
              <a:t>,</a:t>
            </a:r>
            <a:r>
              <a:rPr lang="lt-LT" sz="1400" b="1" dirty="0" smtClean="0"/>
              <a:t> </a:t>
            </a:r>
            <a:r>
              <a:rPr lang="lt-LT" sz="1400" dirty="0" smtClean="0"/>
              <a:t>kad tokie veiksmai gali būti traktuojami kaip nusikalstami </a:t>
            </a:r>
            <a:endParaRPr lang="lt-LT" sz="1400" dirty="0"/>
          </a:p>
          <a:p>
            <a:endParaRPr lang="en-US" sz="1600" b="1" dirty="0" smtClean="0"/>
          </a:p>
          <a:p>
            <a:r>
              <a:rPr lang="lt-LT" sz="1600" b="1" dirty="0" smtClean="0"/>
              <a:t>Įspėti</a:t>
            </a:r>
            <a:r>
              <a:rPr lang="lt-LT" sz="1400" dirty="0" smtClean="0"/>
              <a:t>, kad apie kyšio siūlymą bus pranešta ikiteisminio tyrimo įstaigai</a:t>
            </a:r>
            <a:endParaRPr lang="lt-LT" sz="1400" dirty="0"/>
          </a:p>
        </p:txBody>
      </p:sp>
      <p:sp>
        <p:nvSpPr>
          <p:cNvPr id="19" name="Right Arrow 73">
            <a:extLst>
              <a:ext uri="{FF2B5EF4-FFF2-40B4-BE49-F238E27FC236}">
                <a16:creationId xmlns="" xmlns:a16="http://schemas.microsoft.com/office/drawing/2014/main" id="{644BAD84-2B0F-440C-8BE1-D05D443EE5F4}"/>
              </a:ext>
            </a:extLst>
          </p:cNvPr>
          <p:cNvSpPr/>
          <p:nvPr/>
        </p:nvSpPr>
        <p:spPr>
          <a:xfrm>
            <a:off x="6352398" y="1950834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0F56028-DB8B-44D7-9297-8EA3E4FD85D0}"/>
              </a:ext>
            </a:extLst>
          </p:cNvPr>
          <p:cNvSpPr txBox="1"/>
          <p:nvPr/>
        </p:nvSpPr>
        <p:spPr>
          <a:xfrm>
            <a:off x="6645880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ounded Rectangle 78">
            <a:extLst>
              <a:ext uri="{FF2B5EF4-FFF2-40B4-BE49-F238E27FC236}">
                <a16:creationId xmlns="" xmlns:a16="http://schemas.microsoft.com/office/drawing/2014/main" id="{676F6070-24AD-4D7E-802B-A6734E33582B}"/>
              </a:ext>
            </a:extLst>
          </p:cNvPr>
          <p:cNvSpPr/>
          <p:nvPr/>
        </p:nvSpPr>
        <p:spPr>
          <a:xfrm>
            <a:off x="9032868" y="1770566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4CB8D5E-060A-40FD-8A2F-450F2BDB9181}"/>
              </a:ext>
            </a:extLst>
          </p:cNvPr>
          <p:cNvSpPr txBox="1"/>
          <p:nvPr/>
        </p:nvSpPr>
        <p:spPr>
          <a:xfrm>
            <a:off x="9306408" y="3638202"/>
            <a:ext cx="16421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 smtClean="0"/>
              <a:t>Pranešti </a:t>
            </a:r>
            <a:r>
              <a:rPr lang="lt-LT" sz="1400" dirty="0" smtClean="0"/>
              <a:t>ikiteisminio tyrimo įstaigai ir iki pareigūnų </a:t>
            </a:r>
            <a:r>
              <a:rPr lang="lt-LT" sz="1400" dirty="0"/>
              <a:t>atvykimo elgtis pagal </a:t>
            </a:r>
            <a:r>
              <a:rPr lang="lt-LT" sz="1400" dirty="0" smtClean="0"/>
              <a:t>jų nurodymus</a:t>
            </a:r>
            <a:endParaRPr lang="lt-LT" sz="1400" dirty="0"/>
          </a:p>
        </p:txBody>
      </p:sp>
      <p:sp>
        <p:nvSpPr>
          <p:cNvPr id="25" name="Right Arrow 80">
            <a:extLst>
              <a:ext uri="{FF2B5EF4-FFF2-40B4-BE49-F238E27FC236}">
                <a16:creationId xmlns="" xmlns:a16="http://schemas.microsoft.com/office/drawing/2014/main" id="{73FD92FB-5EC6-4424-B0D6-95F27DFAE786}"/>
              </a:ext>
            </a:extLst>
          </p:cNvPr>
          <p:cNvSpPr/>
          <p:nvPr/>
        </p:nvSpPr>
        <p:spPr>
          <a:xfrm>
            <a:off x="9032868" y="1950834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1148520-F1E4-4235-A9FF-C746ABA6A418}"/>
              </a:ext>
            </a:extLst>
          </p:cNvPr>
          <p:cNvSpPr txBox="1"/>
          <p:nvPr/>
        </p:nvSpPr>
        <p:spPr>
          <a:xfrm>
            <a:off x="9306408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1797040" y="299917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862620" y="2905709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3985351" y="2960995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7141579" y="2958003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9824856" y="2946581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70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0995" y="460494"/>
            <a:ext cx="835536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DARBUOTOJO VEIKSMAI  ASMENIUI </a:t>
            </a:r>
            <a:r>
              <a:rPr lang="lt-LT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PADAVUS KYŠĮ </a:t>
            </a:r>
            <a:endParaRPr lang="lt-LT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3C1945F9-EC1A-4DC6-94BC-B32747B005FE}"/>
              </a:ext>
            </a:extLst>
          </p:cNvPr>
          <p:cNvSpPr/>
          <p:nvPr/>
        </p:nvSpPr>
        <p:spPr>
          <a:xfrm>
            <a:off x="982783" y="1279413"/>
            <a:ext cx="2152726" cy="4905199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1525DC-8BA7-4018-90E4-2BDCE54D14CE}"/>
              </a:ext>
            </a:extLst>
          </p:cNvPr>
          <p:cNvSpPr txBox="1"/>
          <p:nvPr/>
        </p:nvSpPr>
        <p:spPr>
          <a:xfrm>
            <a:off x="1210756" y="2836520"/>
            <a:ext cx="1642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 smtClean="0"/>
              <a:t>Neimti </a:t>
            </a:r>
            <a:r>
              <a:rPr lang="lt-LT" sz="1600" b="1" dirty="0"/>
              <a:t>kyšio į </a:t>
            </a:r>
            <a:r>
              <a:rPr lang="lt-LT" sz="1600" b="1" dirty="0" smtClean="0"/>
              <a:t>rankas</a:t>
            </a:r>
            <a:endParaRPr lang="lt-LT" sz="1600" b="1" dirty="0"/>
          </a:p>
        </p:txBody>
      </p:sp>
      <p:sp>
        <p:nvSpPr>
          <p:cNvPr id="5" name="Right Arrow 4">
            <a:extLst>
              <a:ext uri="{FF2B5EF4-FFF2-40B4-BE49-F238E27FC236}">
                <a16:creationId xmlns="" xmlns:a16="http://schemas.microsoft.com/office/drawing/2014/main" id="{DF92240F-9426-4459-961B-946E9397F0BD}"/>
              </a:ext>
            </a:extLst>
          </p:cNvPr>
          <p:cNvSpPr/>
          <p:nvPr/>
        </p:nvSpPr>
        <p:spPr>
          <a:xfrm>
            <a:off x="1062134" y="1277972"/>
            <a:ext cx="1478459" cy="950778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40333B-F156-427B-AAF1-944EE4E4CA42}"/>
              </a:ext>
            </a:extLst>
          </p:cNvPr>
          <p:cNvSpPr txBox="1"/>
          <p:nvPr/>
        </p:nvSpPr>
        <p:spPr>
          <a:xfrm>
            <a:off x="1324823" y="144985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ounded Rectangle 64">
            <a:extLst>
              <a:ext uri="{FF2B5EF4-FFF2-40B4-BE49-F238E27FC236}">
                <a16:creationId xmlns="" xmlns:a16="http://schemas.microsoft.com/office/drawing/2014/main" id="{E89F2E82-E7EE-4C9E-8597-98FAD43633DD}"/>
              </a:ext>
            </a:extLst>
          </p:cNvPr>
          <p:cNvSpPr/>
          <p:nvPr/>
        </p:nvSpPr>
        <p:spPr>
          <a:xfrm>
            <a:off x="3671929" y="1226537"/>
            <a:ext cx="2152726" cy="4930423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A12232A-A513-4EDD-8F67-EE885CFE5C78}"/>
              </a:ext>
            </a:extLst>
          </p:cNvPr>
          <p:cNvSpPr txBox="1"/>
          <p:nvPr/>
        </p:nvSpPr>
        <p:spPr>
          <a:xfrm>
            <a:off x="3795792" y="283652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Padaryti įrašą </a:t>
            </a:r>
            <a:r>
              <a:rPr lang="lt-LT" sz="1400" dirty="0"/>
              <a:t>(esant galimybei)</a:t>
            </a:r>
            <a:endParaRPr lang="en-US" sz="1400" dirty="0"/>
          </a:p>
          <a:p>
            <a:endParaRPr lang="lt-LT" sz="1400" b="1" dirty="0"/>
          </a:p>
          <a:p>
            <a:r>
              <a:rPr lang="lt-LT" sz="1400" b="1" dirty="0"/>
              <a:t>Pareikšti</a:t>
            </a:r>
            <a:r>
              <a:rPr lang="lt-LT" sz="1400" dirty="0"/>
              <a:t>, kad netoleruoja jokių nepagrįstų atlygių </a:t>
            </a:r>
            <a:r>
              <a:rPr lang="lt-LT" sz="1200" dirty="0"/>
              <a:t>ir dovanų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ight Arrow 66">
            <a:extLst>
              <a:ext uri="{FF2B5EF4-FFF2-40B4-BE49-F238E27FC236}">
                <a16:creationId xmlns="" xmlns:a16="http://schemas.microsoft.com/office/drawing/2014/main" id="{1AFC4C71-6016-4497-B259-A0F52845B0DF}"/>
              </a:ext>
            </a:extLst>
          </p:cNvPr>
          <p:cNvSpPr/>
          <p:nvPr/>
        </p:nvSpPr>
        <p:spPr>
          <a:xfrm>
            <a:off x="3743484" y="1218329"/>
            <a:ext cx="1478459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07BBAD1-7EBC-4E45-AE20-2B920F2D7751}"/>
              </a:ext>
            </a:extLst>
          </p:cNvPr>
          <p:cNvSpPr txBox="1"/>
          <p:nvPr/>
        </p:nvSpPr>
        <p:spPr>
          <a:xfrm>
            <a:off x="4012629" y="138876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ounded Rectangle 71">
            <a:extLst>
              <a:ext uri="{FF2B5EF4-FFF2-40B4-BE49-F238E27FC236}">
                <a16:creationId xmlns="" xmlns:a16="http://schemas.microsoft.com/office/drawing/2014/main" id="{7D0BCF7D-5706-4743-9547-30B7A843D0E5}"/>
              </a:ext>
            </a:extLst>
          </p:cNvPr>
          <p:cNvSpPr/>
          <p:nvPr/>
        </p:nvSpPr>
        <p:spPr>
          <a:xfrm>
            <a:off x="6336782" y="1226537"/>
            <a:ext cx="2152726" cy="4889212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809E6C8-FD57-43A4-B647-BE328D503B61}"/>
              </a:ext>
            </a:extLst>
          </p:cNvPr>
          <p:cNvSpPr txBox="1"/>
          <p:nvPr/>
        </p:nvSpPr>
        <p:spPr>
          <a:xfrm>
            <a:off x="6336782" y="2788492"/>
            <a:ext cx="200405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Paaiškinti</a:t>
            </a:r>
            <a:r>
              <a:rPr lang="lt-LT" sz="1200" dirty="0"/>
              <a:t>,</a:t>
            </a:r>
            <a:r>
              <a:rPr lang="lt-LT" sz="1200" b="1" dirty="0"/>
              <a:t> </a:t>
            </a:r>
            <a:r>
              <a:rPr lang="lt-LT" sz="1200" dirty="0"/>
              <a:t>kad tokie veiksmai gali būti traktuojami kaip nusikalstami </a:t>
            </a:r>
          </a:p>
          <a:p>
            <a:endParaRPr lang="en-US" sz="1200" b="1" dirty="0"/>
          </a:p>
          <a:p>
            <a:r>
              <a:rPr lang="lt-LT" sz="1400" b="1" dirty="0"/>
              <a:t>Įspėti</a:t>
            </a:r>
            <a:r>
              <a:rPr lang="lt-LT" sz="1200" dirty="0"/>
              <a:t>, kad apie kyšio siūlymą bus pranešta ikiteisminio tyrimo </a:t>
            </a:r>
            <a:r>
              <a:rPr lang="lt-LT" sz="1200" dirty="0" smtClean="0"/>
              <a:t>įstaigai</a:t>
            </a:r>
          </a:p>
          <a:p>
            <a:endParaRPr lang="lt-LT" sz="1200" dirty="0"/>
          </a:p>
          <a:p>
            <a:r>
              <a:rPr lang="lt-LT" sz="1400" b="1" dirty="0" smtClean="0"/>
              <a:t>Įsidėmėti </a:t>
            </a:r>
            <a:r>
              <a:rPr lang="lt-LT" sz="1400" dirty="0" smtClean="0"/>
              <a:t>kyšio dalyką</a:t>
            </a:r>
          </a:p>
          <a:p>
            <a:endParaRPr lang="lt-LT" sz="1400" b="1" dirty="0"/>
          </a:p>
          <a:p>
            <a:r>
              <a:rPr lang="lt-LT" sz="1400" b="1" dirty="0"/>
              <a:t>Apsaugoti </a:t>
            </a:r>
            <a:r>
              <a:rPr lang="lt-LT" sz="1400" dirty="0"/>
              <a:t>įvyki vietą</a:t>
            </a:r>
          </a:p>
          <a:p>
            <a:endParaRPr lang="lt-LT" sz="1400" b="1" dirty="0" smtClean="0"/>
          </a:p>
          <a:p>
            <a:r>
              <a:rPr lang="lt-LT" sz="1400" b="1" dirty="0"/>
              <a:t>Nustatyti </a:t>
            </a:r>
            <a:r>
              <a:rPr lang="lt-LT" sz="1400" dirty="0"/>
              <a:t>įvykio liudytojus</a:t>
            </a:r>
          </a:p>
          <a:p>
            <a:endParaRPr lang="lt-LT" sz="1400" b="1" dirty="0"/>
          </a:p>
          <a:p>
            <a:endParaRPr lang="en-US" sz="1200" b="1" dirty="0"/>
          </a:p>
        </p:txBody>
      </p:sp>
      <p:sp>
        <p:nvSpPr>
          <p:cNvPr id="13" name="Right Arrow 73">
            <a:extLst>
              <a:ext uri="{FF2B5EF4-FFF2-40B4-BE49-F238E27FC236}">
                <a16:creationId xmlns="" xmlns:a16="http://schemas.microsoft.com/office/drawing/2014/main" id="{644BAD84-2B0F-440C-8BE1-D05D443EE5F4}"/>
              </a:ext>
            </a:extLst>
          </p:cNvPr>
          <p:cNvSpPr/>
          <p:nvPr/>
        </p:nvSpPr>
        <p:spPr>
          <a:xfrm>
            <a:off x="6413400" y="1226537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F56028-DB8B-44D7-9297-8EA3E4FD85D0}"/>
              </a:ext>
            </a:extLst>
          </p:cNvPr>
          <p:cNvSpPr txBox="1"/>
          <p:nvPr/>
        </p:nvSpPr>
        <p:spPr>
          <a:xfrm>
            <a:off x="6645880" y="142219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ounded Rectangle 78">
            <a:extLst>
              <a:ext uri="{FF2B5EF4-FFF2-40B4-BE49-F238E27FC236}">
                <a16:creationId xmlns="" xmlns:a16="http://schemas.microsoft.com/office/drawing/2014/main" id="{676F6070-24AD-4D7E-802B-A6734E33582B}"/>
              </a:ext>
            </a:extLst>
          </p:cNvPr>
          <p:cNvSpPr/>
          <p:nvPr/>
        </p:nvSpPr>
        <p:spPr>
          <a:xfrm>
            <a:off x="9016543" y="1279413"/>
            <a:ext cx="2152726" cy="4889212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4CB8D5E-060A-40FD-8A2F-450F2BDB9181}"/>
              </a:ext>
            </a:extLst>
          </p:cNvPr>
          <p:cNvSpPr txBox="1"/>
          <p:nvPr/>
        </p:nvSpPr>
        <p:spPr>
          <a:xfrm>
            <a:off x="9109926" y="2836520"/>
            <a:ext cx="19659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Pranešti </a:t>
            </a:r>
            <a:r>
              <a:rPr lang="lt-LT" sz="1400" dirty="0"/>
              <a:t>ikiteisminio tyrimo įstaigai ir iki pareigūnų atvykimo elgtis pagal jų nurodymus</a:t>
            </a:r>
          </a:p>
          <a:p>
            <a:endParaRPr lang="lt-LT" sz="1200" b="1" dirty="0"/>
          </a:p>
          <a:p>
            <a:pPr algn="just"/>
            <a:endParaRPr lang="lt-LT" sz="1200" b="1" u="sng" dirty="0" smtClean="0"/>
          </a:p>
        </p:txBody>
      </p:sp>
      <p:sp>
        <p:nvSpPr>
          <p:cNvPr id="17" name="Right Arrow 80">
            <a:extLst>
              <a:ext uri="{FF2B5EF4-FFF2-40B4-BE49-F238E27FC236}">
                <a16:creationId xmlns="" xmlns:a16="http://schemas.microsoft.com/office/drawing/2014/main" id="{73FD92FB-5EC6-4424-B0D6-95F27DFAE786}"/>
              </a:ext>
            </a:extLst>
          </p:cNvPr>
          <p:cNvSpPr/>
          <p:nvPr/>
        </p:nvSpPr>
        <p:spPr>
          <a:xfrm>
            <a:off x="9087802" y="1279413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1148520-F1E4-4235-A9FF-C746ABA6A418}"/>
              </a:ext>
            </a:extLst>
          </p:cNvPr>
          <p:cNvSpPr txBox="1"/>
          <p:nvPr/>
        </p:nvSpPr>
        <p:spPr>
          <a:xfrm>
            <a:off x="9306408" y="144985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1761063" y="2273207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862620" y="2257437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3848100" y="2312723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7125707" y="2230191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9675609" y="2243552"/>
            <a:ext cx="557742" cy="53985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1683" y="6268794"/>
            <a:ext cx="1060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Ikiteisminio 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tyrimo duomenys yra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neskelbtini, neviešinami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="" xmlns:a16="http://schemas.microsoft.com/office/drawing/2014/main" id="{061A4531-BD64-4450-8865-0F58EA83CFA7}"/>
              </a:ext>
            </a:extLst>
          </p:cNvPr>
          <p:cNvSpPr>
            <a:spLocks noChangeAspect="1"/>
          </p:cNvSpPr>
          <p:nvPr/>
        </p:nvSpPr>
        <p:spPr>
          <a:xfrm rot="9900000">
            <a:off x="1750953" y="5790643"/>
            <a:ext cx="1127724" cy="93738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42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247329" y="621449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3C1945F9-EC1A-4DC6-94BC-B32747B005FE}"/>
              </a:ext>
            </a:extLst>
          </p:cNvPr>
          <p:cNvSpPr/>
          <p:nvPr/>
        </p:nvSpPr>
        <p:spPr>
          <a:xfrm>
            <a:off x="991460" y="1770566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1525DC-8BA7-4018-90E4-2BDCE54D14CE}"/>
              </a:ext>
            </a:extLst>
          </p:cNvPr>
          <p:cNvSpPr txBox="1"/>
          <p:nvPr/>
        </p:nvSpPr>
        <p:spPr>
          <a:xfrm>
            <a:off x="1324822" y="3263593"/>
            <a:ext cx="16421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 smtClean="0"/>
              <a:t>Nepriimti </a:t>
            </a:r>
            <a:r>
              <a:rPr lang="lt-LT" sz="1400" dirty="0"/>
              <a:t>pasiūlymo ar kyšio už pažadą paveikti kitą valstybės tarnautoją ar jam prilygintą asmenį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="" xmlns:a16="http://schemas.microsoft.com/office/drawing/2014/main" id="{DF92240F-9426-4459-961B-946E9397F0BD}"/>
              </a:ext>
            </a:extLst>
          </p:cNvPr>
          <p:cNvSpPr/>
          <p:nvPr/>
        </p:nvSpPr>
        <p:spPr>
          <a:xfrm>
            <a:off x="995482" y="1786633"/>
            <a:ext cx="1478459" cy="864096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F40333B-F156-427B-AAF1-944EE4E4CA42}"/>
              </a:ext>
            </a:extLst>
          </p:cNvPr>
          <p:cNvSpPr txBox="1"/>
          <p:nvPr/>
        </p:nvSpPr>
        <p:spPr>
          <a:xfrm>
            <a:off x="1324822" y="197966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ounded Rectangle 64">
            <a:extLst>
              <a:ext uri="{FF2B5EF4-FFF2-40B4-BE49-F238E27FC236}">
                <a16:creationId xmlns="" xmlns:a16="http://schemas.microsoft.com/office/drawing/2014/main" id="{E89F2E82-E7EE-4C9E-8597-98FAD43633DD}"/>
              </a:ext>
            </a:extLst>
          </p:cNvPr>
          <p:cNvSpPr/>
          <p:nvPr/>
        </p:nvSpPr>
        <p:spPr>
          <a:xfrm>
            <a:off x="3682451" y="1764513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A12232A-A513-4EDD-8F67-EE885CFE5C78}"/>
              </a:ext>
            </a:extLst>
          </p:cNvPr>
          <p:cNvSpPr txBox="1"/>
          <p:nvPr/>
        </p:nvSpPr>
        <p:spPr>
          <a:xfrm>
            <a:off x="3880489" y="3263364"/>
            <a:ext cx="17877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Padaryti įrašą </a:t>
            </a:r>
            <a:r>
              <a:rPr lang="lt-LT" sz="1400" dirty="0"/>
              <a:t>(esant galimybei)</a:t>
            </a:r>
            <a:endParaRPr lang="en-US" sz="1400" dirty="0"/>
          </a:p>
          <a:p>
            <a:endParaRPr lang="lt-LT" sz="1200" b="1" dirty="0"/>
          </a:p>
          <a:p>
            <a:r>
              <a:rPr lang="lt-LT" sz="1400" b="1" dirty="0"/>
              <a:t>Pareikšti</a:t>
            </a:r>
            <a:r>
              <a:rPr lang="lt-LT" sz="1200" dirty="0"/>
              <a:t>, </a:t>
            </a:r>
            <a:r>
              <a:rPr lang="lt-LT" sz="1400" dirty="0"/>
              <a:t>kad netoleruoja </a:t>
            </a:r>
            <a:r>
              <a:rPr lang="lt-LT" sz="1400" dirty="0" smtClean="0"/>
              <a:t>tokio elgesio</a:t>
            </a:r>
            <a:endParaRPr lang="lt-LT" altLang="ko-K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ight Arrow 66">
            <a:extLst>
              <a:ext uri="{FF2B5EF4-FFF2-40B4-BE49-F238E27FC236}">
                <a16:creationId xmlns="" xmlns:a16="http://schemas.microsoft.com/office/drawing/2014/main" id="{1AFC4C71-6016-4497-B259-A0F52845B0DF}"/>
              </a:ext>
            </a:extLst>
          </p:cNvPr>
          <p:cNvSpPr/>
          <p:nvPr/>
        </p:nvSpPr>
        <p:spPr>
          <a:xfrm>
            <a:off x="3682451" y="1794367"/>
            <a:ext cx="1478459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07BBAD1-7EBC-4E45-AE20-2B920F2D7751}"/>
              </a:ext>
            </a:extLst>
          </p:cNvPr>
          <p:cNvSpPr txBox="1"/>
          <p:nvPr/>
        </p:nvSpPr>
        <p:spPr>
          <a:xfrm>
            <a:off x="3985351" y="197306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ounded Rectangle 71">
            <a:extLst>
              <a:ext uri="{FF2B5EF4-FFF2-40B4-BE49-F238E27FC236}">
                <a16:creationId xmlns="" xmlns:a16="http://schemas.microsoft.com/office/drawing/2014/main" id="{7D0BCF7D-5706-4743-9547-30B7A843D0E5}"/>
              </a:ext>
            </a:extLst>
          </p:cNvPr>
          <p:cNvSpPr/>
          <p:nvPr/>
        </p:nvSpPr>
        <p:spPr>
          <a:xfrm>
            <a:off x="6352398" y="1764513"/>
            <a:ext cx="2152726" cy="4290778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809E6C8-FD57-43A4-B647-BE328D503B61}"/>
              </a:ext>
            </a:extLst>
          </p:cNvPr>
          <p:cNvSpPr txBox="1"/>
          <p:nvPr/>
        </p:nvSpPr>
        <p:spPr>
          <a:xfrm>
            <a:off x="6582682" y="3106655"/>
            <a:ext cx="164023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Paaiškinti</a:t>
            </a:r>
            <a:r>
              <a:rPr lang="lt-LT" sz="1200" dirty="0"/>
              <a:t>,</a:t>
            </a:r>
            <a:r>
              <a:rPr lang="lt-LT" sz="1200" b="1" dirty="0"/>
              <a:t> </a:t>
            </a:r>
            <a:r>
              <a:rPr lang="lt-LT" sz="1200" dirty="0"/>
              <a:t>kad tokie veiksmai gali būti traktuojami kaip nusikalstami </a:t>
            </a:r>
            <a:endParaRPr lang="lt-LT" sz="1200" dirty="0" smtClean="0"/>
          </a:p>
          <a:p>
            <a:endParaRPr lang="lt-LT" sz="1200" dirty="0"/>
          </a:p>
          <a:p>
            <a:r>
              <a:rPr lang="lt-LT" sz="1200" b="1" dirty="0" smtClean="0"/>
              <a:t>Išsiaiškinti asmens ketinimus</a:t>
            </a:r>
            <a:r>
              <a:rPr lang="lt-LT" sz="1200" dirty="0" smtClean="0"/>
              <a:t>, kokio veikimo ar neveikimo siekiama</a:t>
            </a:r>
            <a:endParaRPr lang="lt-LT" sz="1200" dirty="0"/>
          </a:p>
          <a:p>
            <a:endParaRPr lang="en-US" sz="1200" b="1" dirty="0"/>
          </a:p>
          <a:p>
            <a:r>
              <a:rPr lang="lt-LT" sz="1400" b="1" dirty="0"/>
              <a:t>Įspėti</a:t>
            </a:r>
            <a:r>
              <a:rPr lang="lt-LT" sz="1200" dirty="0"/>
              <a:t>, kad apie kyšio siūlymą bus pranešta ikiteisminio tyrimo įstaigai</a:t>
            </a:r>
          </a:p>
          <a:p>
            <a:endParaRPr lang="lt-LT" sz="1200" b="1" dirty="0"/>
          </a:p>
        </p:txBody>
      </p:sp>
      <p:sp>
        <p:nvSpPr>
          <p:cNvPr id="19" name="Right Arrow 73">
            <a:extLst>
              <a:ext uri="{FF2B5EF4-FFF2-40B4-BE49-F238E27FC236}">
                <a16:creationId xmlns="" xmlns:a16="http://schemas.microsoft.com/office/drawing/2014/main" id="{644BAD84-2B0F-440C-8BE1-D05D443EE5F4}"/>
              </a:ext>
            </a:extLst>
          </p:cNvPr>
          <p:cNvSpPr/>
          <p:nvPr/>
        </p:nvSpPr>
        <p:spPr>
          <a:xfrm>
            <a:off x="6352398" y="1802622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0F56028-DB8B-44D7-9297-8EA3E4FD85D0}"/>
              </a:ext>
            </a:extLst>
          </p:cNvPr>
          <p:cNvSpPr txBox="1"/>
          <p:nvPr/>
        </p:nvSpPr>
        <p:spPr>
          <a:xfrm>
            <a:off x="6645880" y="195083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ounded Rectangle 78">
            <a:extLst>
              <a:ext uri="{FF2B5EF4-FFF2-40B4-BE49-F238E27FC236}">
                <a16:creationId xmlns="" xmlns:a16="http://schemas.microsoft.com/office/drawing/2014/main" id="{676F6070-24AD-4D7E-802B-A6734E33582B}"/>
              </a:ext>
            </a:extLst>
          </p:cNvPr>
          <p:cNvSpPr/>
          <p:nvPr/>
        </p:nvSpPr>
        <p:spPr>
          <a:xfrm>
            <a:off x="9003868" y="1764513"/>
            <a:ext cx="2152726" cy="4379877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4CB8D5E-060A-40FD-8A2F-450F2BDB9181}"/>
              </a:ext>
            </a:extLst>
          </p:cNvPr>
          <p:cNvSpPr txBox="1"/>
          <p:nvPr/>
        </p:nvSpPr>
        <p:spPr>
          <a:xfrm>
            <a:off x="9279688" y="3244831"/>
            <a:ext cx="17464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Pranešti </a:t>
            </a:r>
            <a:r>
              <a:rPr lang="lt-LT" sz="1200" dirty="0"/>
              <a:t>ikiteisminio tyrimo įstaigai ir </a:t>
            </a:r>
            <a:r>
              <a:rPr lang="lt-LT" sz="1200" dirty="0" smtClean="0"/>
              <a:t>iki </a:t>
            </a:r>
            <a:r>
              <a:rPr lang="lt-LT" sz="1200" dirty="0"/>
              <a:t>pareigūnų atvykimo elgtis pagal jų nurodymus</a:t>
            </a:r>
          </a:p>
          <a:p>
            <a:endParaRPr lang="lt-LT" sz="1200" b="1" dirty="0"/>
          </a:p>
        </p:txBody>
      </p:sp>
      <p:sp>
        <p:nvSpPr>
          <p:cNvPr id="25" name="Right Arrow 80">
            <a:extLst>
              <a:ext uri="{FF2B5EF4-FFF2-40B4-BE49-F238E27FC236}">
                <a16:creationId xmlns="" xmlns:a16="http://schemas.microsoft.com/office/drawing/2014/main" id="{73FD92FB-5EC6-4424-B0D6-95F27DFAE786}"/>
              </a:ext>
            </a:extLst>
          </p:cNvPr>
          <p:cNvSpPr/>
          <p:nvPr/>
        </p:nvSpPr>
        <p:spPr>
          <a:xfrm>
            <a:off x="9003868" y="1764513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1148520-F1E4-4235-A9FF-C746ABA6A418}"/>
              </a:ext>
            </a:extLst>
          </p:cNvPr>
          <p:cNvSpPr txBox="1"/>
          <p:nvPr/>
        </p:nvSpPr>
        <p:spPr>
          <a:xfrm>
            <a:off x="9279688" y="195083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1797040" y="271903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862620" y="2674075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4006729" y="2713222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7183830" y="255330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9804310" y="2688800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260" y="389096"/>
            <a:ext cx="10239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DARBUOTOJO VEIKSMAI DARBO AR NE DARBO METU GAVUS PASIŪLYMĄ PAVEIKTI KITĄ VALSTYBĖS TARNAUTOJĄ AR JAM PRILYGINTĄ ASMENĮ, KAD ŠIS ATITINKAMAI VEIKTŲ AR NEVEIKTŲ</a:t>
            </a:r>
          </a:p>
        </p:txBody>
      </p:sp>
    </p:spTree>
    <p:extLst>
      <p:ext uri="{BB962C8B-B14F-4D97-AF65-F5344CB8AC3E}">
        <p14:creationId xmlns:p14="http://schemas.microsoft.com/office/powerpoint/2010/main" val="17415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CB9BCF-22DA-47B3-9A44-CE4A445753CD}"/>
              </a:ext>
            </a:extLst>
          </p:cNvPr>
          <p:cNvSpPr txBox="1"/>
          <p:nvPr/>
        </p:nvSpPr>
        <p:spPr>
          <a:xfrm>
            <a:off x="8133253" y="1305342"/>
            <a:ext cx="30833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b="14239"/>
          <a:stretch>
            <a:fillRect/>
          </a:stretch>
        </p:blipFill>
        <p:spPr>
          <a:xfrm>
            <a:off x="7381510" y="355600"/>
            <a:ext cx="4586874" cy="600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 Placeholder 10">
            <a:extLst>
              <a:ext uri="{FF2B5EF4-FFF2-40B4-BE49-F238E27FC236}">
                <a16:creationId xmlns="" xmlns:a16="http://schemas.microsoft.com/office/drawing/2014/main" id="{7D129851-8755-4599-9F04-3F3F9B0109F9}"/>
              </a:ext>
            </a:extLst>
          </p:cNvPr>
          <p:cNvSpPr txBox="1">
            <a:spLocks/>
          </p:cNvSpPr>
          <p:nvPr/>
        </p:nvSpPr>
        <p:spPr>
          <a:xfrm>
            <a:off x="177800" y="609598"/>
            <a:ext cx="6997700" cy="543560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None/>
            </a:pP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JEI IŠĖJUS ASMENIUI SAVO DARBO </a:t>
            </a:r>
          </a:p>
          <a:p>
            <a:pPr marL="137160" indent="0" algn="just">
              <a:buNone/>
            </a:pP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VIETOJE DARBUOTOJAS TARP </a:t>
            </a:r>
          </a:p>
          <a:p>
            <a:pPr marL="137160" indent="0" algn="just">
              <a:buNone/>
            </a:pP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RANDA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" indent="0" algn="just">
              <a:buNone/>
            </a:pP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GRYNŲJŲ PINIGŲ, DOVANŲ ČEKIŲ, </a:t>
            </a:r>
          </a:p>
          <a:p>
            <a:pPr marL="137160" indent="0" algn="just">
              <a:buNone/>
            </a:pP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NUOLAIDŲ KUPONŲ IR PAN. </a:t>
            </a:r>
          </a:p>
          <a:p>
            <a:pPr marL="137160" indent="0" algn="just">
              <a:buNone/>
            </a:pP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(KAD IR KIEK LAIKO BŪTŲ PRAĖJĘ)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37160" indent="0" algn="just">
              <a:buNone/>
            </a:pP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BŪTINA NEDELSIANT:</a:t>
            </a:r>
          </a:p>
          <a:p>
            <a:pPr marL="480060" algn="just"/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SUSISIEKTI SU TOKIAIS ASMENIMIS;</a:t>
            </a:r>
          </a:p>
          <a:p>
            <a:pPr marL="480060" algn="just"/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PERSPĖTI JUOS APIE GRESIANČIĄ BAUDŽIAMĄJĄ ATSAKOMYBĘ;</a:t>
            </a:r>
          </a:p>
          <a:p>
            <a:pPr marL="480060" algn="just"/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PAPRAŠYTI KUO SKUBIAU ATVYKTI PASIIMTI </a:t>
            </a:r>
          </a:p>
          <a:p>
            <a:pPr marL="137160" indent="0" algn="just">
              <a:buNone/>
            </a:pP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PALIKTŲ DAIKTŲ;</a:t>
            </a:r>
          </a:p>
          <a:p>
            <a:pPr marL="480060" algn="just"/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NEDELSIANT INFORMUOTI TIESIOGINĮ VADOVĄ.</a:t>
            </a: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247329" y="648538"/>
            <a:ext cx="11573197" cy="900862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DARBUOTOJO VEIKSMAI JEI 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NETEISĖTAS ATLYGIS BUVO PASIŪLYTAS, PAŽADĖTAS ARBA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REIKALAVIMAS 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ATLIKTI TAM TIKRUS VEIKSMUS BUVO PERDUOTAS EL. PAŠTU, TELEFONU AR KITOMIS RYŠIO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PRIEMONĖMIS</a:t>
            </a:r>
            <a:r>
              <a:rPr lang="lt-LT" sz="2000" dirty="0"/>
              <a:t/>
            </a:r>
            <a:br>
              <a:rPr lang="lt-LT" sz="2000" dirty="0"/>
            </a:br>
            <a:endParaRPr lang="en-US" sz="2000" dirty="0"/>
          </a:p>
        </p:txBody>
      </p:sp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3C1945F9-EC1A-4DC6-94BC-B32747B005FE}"/>
              </a:ext>
            </a:extLst>
          </p:cNvPr>
          <p:cNvSpPr/>
          <p:nvPr/>
        </p:nvSpPr>
        <p:spPr>
          <a:xfrm>
            <a:off x="991460" y="1770566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1525DC-8BA7-4018-90E4-2BDCE54D14CE}"/>
              </a:ext>
            </a:extLst>
          </p:cNvPr>
          <p:cNvSpPr txBox="1"/>
          <p:nvPr/>
        </p:nvSpPr>
        <p:spPr>
          <a:xfrm>
            <a:off x="1181100" y="3787518"/>
            <a:ext cx="180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 smtClean="0"/>
              <a:t>Išsaugoti </a:t>
            </a:r>
            <a:r>
              <a:rPr lang="lt-LT" sz="1400" dirty="0" smtClean="0"/>
              <a:t>įrodymus</a:t>
            </a:r>
            <a:endParaRPr lang="lt-LT" sz="1400" dirty="0"/>
          </a:p>
          <a:p>
            <a:endParaRPr lang="lt-LT" sz="1200" b="1" dirty="0"/>
          </a:p>
        </p:txBody>
      </p:sp>
      <p:sp>
        <p:nvSpPr>
          <p:cNvPr id="7" name="Right Arrow 6">
            <a:extLst>
              <a:ext uri="{FF2B5EF4-FFF2-40B4-BE49-F238E27FC236}">
                <a16:creationId xmlns="" xmlns:a16="http://schemas.microsoft.com/office/drawing/2014/main" id="{DF92240F-9426-4459-961B-946E9397F0BD}"/>
              </a:ext>
            </a:extLst>
          </p:cNvPr>
          <p:cNvSpPr/>
          <p:nvPr/>
        </p:nvSpPr>
        <p:spPr>
          <a:xfrm>
            <a:off x="991460" y="1950834"/>
            <a:ext cx="1478459" cy="864096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F40333B-F156-427B-AAF1-944EE4E4CA42}"/>
              </a:ext>
            </a:extLst>
          </p:cNvPr>
          <p:cNvSpPr txBox="1"/>
          <p:nvPr/>
        </p:nvSpPr>
        <p:spPr>
          <a:xfrm>
            <a:off x="1324822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ounded Rectangle 64">
            <a:extLst>
              <a:ext uri="{FF2B5EF4-FFF2-40B4-BE49-F238E27FC236}">
                <a16:creationId xmlns="" xmlns:a16="http://schemas.microsoft.com/office/drawing/2014/main" id="{E89F2E82-E7EE-4C9E-8597-98FAD43633DD}"/>
              </a:ext>
            </a:extLst>
          </p:cNvPr>
          <p:cNvSpPr/>
          <p:nvPr/>
        </p:nvSpPr>
        <p:spPr>
          <a:xfrm>
            <a:off x="3671929" y="1764513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A12232A-A513-4EDD-8F67-EE885CFE5C78}"/>
              </a:ext>
            </a:extLst>
          </p:cNvPr>
          <p:cNvSpPr txBox="1"/>
          <p:nvPr/>
        </p:nvSpPr>
        <p:spPr>
          <a:xfrm>
            <a:off x="3927202" y="3772129"/>
            <a:ext cx="164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 smtClean="0"/>
              <a:t>Padaryti </a:t>
            </a:r>
            <a:r>
              <a:rPr lang="lt-LT" sz="1400" dirty="0"/>
              <a:t>siuntos išpakavimo ir siuntos turinio nuotraukas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ight Arrow 66">
            <a:extLst>
              <a:ext uri="{FF2B5EF4-FFF2-40B4-BE49-F238E27FC236}">
                <a16:creationId xmlns="" xmlns:a16="http://schemas.microsoft.com/office/drawing/2014/main" id="{1AFC4C71-6016-4497-B259-A0F52845B0DF}"/>
              </a:ext>
            </a:extLst>
          </p:cNvPr>
          <p:cNvSpPr/>
          <p:nvPr/>
        </p:nvSpPr>
        <p:spPr>
          <a:xfrm>
            <a:off x="3671929" y="1950834"/>
            <a:ext cx="1478459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07BBAD1-7EBC-4E45-AE20-2B920F2D7751}"/>
              </a:ext>
            </a:extLst>
          </p:cNvPr>
          <p:cNvSpPr txBox="1"/>
          <p:nvPr/>
        </p:nvSpPr>
        <p:spPr>
          <a:xfrm>
            <a:off x="3985351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ounded Rectangle 71">
            <a:extLst>
              <a:ext uri="{FF2B5EF4-FFF2-40B4-BE49-F238E27FC236}">
                <a16:creationId xmlns="" xmlns:a16="http://schemas.microsoft.com/office/drawing/2014/main" id="{7D0BCF7D-5706-4743-9547-30B7A843D0E5}"/>
              </a:ext>
            </a:extLst>
          </p:cNvPr>
          <p:cNvSpPr/>
          <p:nvPr/>
        </p:nvSpPr>
        <p:spPr>
          <a:xfrm>
            <a:off x="6352398" y="1764513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809E6C8-FD57-43A4-B647-BE328D503B61}"/>
              </a:ext>
            </a:extLst>
          </p:cNvPr>
          <p:cNvSpPr txBox="1"/>
          <p:nvPr/>
        </p:nvSpPr>
        <p:spPr>
          <a:xfrm>
            <a:off x="6645880" y="3796376"/>
            <a:ext cx="1640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I</a:t>
            </a:r>
            <a:r>
              <a:rPr lang="lt-LT" sz="1400" b="1" dirty="0" smtClean="0"/>
              <a:t>nformuoti </a:t>
            </a:r>
            <a:r>
              <a:rPr lang="lt-LT" sz="1400" dirty="0"/>
              <a:t>tiesioginį </a:t>
            </a:r>
            <a:r>
              <a:rPr lang="lt-LT" sz="1400" dirty="0" smtClean="0"/>
              <a:t>vadovą</a:t>
            </a:r>
            <a:endParaRPr lang="lt-LT" sz="1400" dirty="0"/>
          </a:p>
        </p:txBody>
      </p:sp>
      <p:sp>
        <p:nvSpPr>
          <p:cNvPr id="19" name="Right Arrow 73">
            <a:extLst>
              <a:ext uri="{FF2B5EF4-FFF2-40B4-BE49-F238E27FC236}">
                <a16:creationId xmlns="" xmlns:a16="http://schemas.microsoft.com/office/drawing/2014/main" id="{644BAD84-2B0F-440C-8BE1-D05D443EE5F4}"/>
              </a:ext>
            </a:extLst>
          </p:cNvPr>
          <p:cNvSpPr/>
          <p:nvPr/>
        </p:nvSpPr>
        <p:spPr>
          <a:xfrm>
            <a:off x="6352398" y="1950834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0F56028-DB8B-44D7-9297-8EA3E4FD85D0}"/>
              </a:ext>
            </a:extLst>
          </p:cNvPr>
          <p:cNvSpPr txBox="1"/>
          <p:nvPr/>
        </p:nvSpPr>
        <p:spPr>
          <a:xfrm>
            <a:off x="6645880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ounded Rectangle 78">
            <a:extLst>
              <a:ext uri="{FF2B5EF4-FFF2-40B4-BE49-F238E27FC236}">
                <a16:creationId xmlns="" xmlns:a16="http://schemas.microsoft.com/office/drawing/2014/main" id="{676F6070-24AD-4D7E-802B-A6734E33582B}"/>
              </a:ext>
            </a:extLst>
          </p:cNvPr>
          <p:cNvSpPr/>
          <p:nvPr/>
        </p:nvSpPr>
        <p:spPr>
          <a:xfrm>
            <a:off x="9032868" y="1770566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4CB8D5E-060A-40FD-8A2F-450F2BDB9181}"/>
              </a:ext>
            </a:extLst>
          </p:cNvPr>
          <p:cNvSpPr txBox="1"/>
          <p:nvPr/>
        </p:nvSpPr>
        <p:spPr>
          <a:xfrm>
            <a:off x="9279688" y="3772129"/>
            <a:ext cx="1642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 smtClean="0"/>
              <a:t>Informuoti </a:t>
            </a:r>
            <a:r>
              <a:rPr lang="lt-LT" sz="1400" dirty="0"/>
              <a:t>ikiteisminio tyrimo </a:t>
            </a:r>
            <a:r>
              <a:rPr lang="lt-LT" sz="1400" dirty="0" smtClean="0"/>
              <a:t>įstaigą</a:t>
            </a:r>
            <a:endParaRPr lang="lt-LT" sz="1400" b="1" dirty="0"/>
          </a:p>
        </p:txBody>
      </p:sp>
      <p:sp>
        <p:nvSpPr>
          <p:cNvPr id="25" name="Right Arrow 80">
            <a:extLst>
              <a:ext uri="{FF2B5EF4-FFF2-40B4-BE49-F238E27FC236}">
                <a16:creationId xmlns="" xmlns:a16="http://schemas.microsoft.com/office/drawing/2014/main" id="{73FD92FB-5EC6-4424-B0D6-95F27DFAE786}"/>
              </a:ext>
            </a:extLst>
          </p:cNvPr>
          <p:cNvSpPr/>
          <p:nvPr/>
        </p:nvSpPr>
        <p:spPr>
          <a:xfrm>
            <a:off x="9032868" y="1950834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1148520-F1E4-4235-A9FF-C746ABA6A418}"/>
              </a:ext>
            </a:extLst>
          </p:cNvPr>
          <p:cNvSpPr txBox="1"/>
          <p:nvPr/>
        </p:nvSpPr>
        <p:spPr>
          <a:xfrm>
            <a:off x="9306408" y="21275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1797040" y="299917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4309387" y="2958003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7141579" y="2958003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9824856" y="2946581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600" y="1094939"/>
            <a:ext cx="965200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APIE ASMENS NETEISĖTUS VEIKSMUS REKOMENDUOTINA NEDELSIANT:</a:t>
            </a:r>
          </a:p>
          <a:p>
            <a:endParaRPr lang="lt-L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PRANEŠTI TIESIOGINIAM VADOVUI;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INFORMUOTI STT,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tel. (8 5) 266 3333, el. paštu </a:t>
            </a:r>
            <a:r>
              <a:rPr lang="lt-LT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pranesk</a:t>
            </a:r>
            <a:r>
              <a:rPr lang="lt-LT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@stt.lt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ARBA PALIKTI PRANEŠIMĄ STT INTERNETO S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VETAINĖJE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https://www.stt.lt/lt/praneskite-apie-korupcija/palikite-pranesima-cia/#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turinys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lt-LT" sz="2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ARBA SKAMBINTI NUMERIU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112.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0A562B-33CB-42DE-9C87-CBA5F59FE7EF}"/>
              </a:ext>
            </a:extLst>
          </p:cNvPr>
          <p:cNvSpPr txBox="1"/>
          <p:nvPr/>
        </p:nvSpPr>
        <p:spPr>
          <a:xfrm>
            <a:off x="614866" y="527224"/>
            <a:ext cx="78883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lt-LT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REKOMENDACIJŲ</a:t>
            </a:r>
            <a:r>
              <a:rPr lang="lt-LT" altLang="ko-K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TIKSLAS</a:t>
            </a:r>
            <a:endParaRPr lang="ko-KR" altLang="en-US" sz="40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110D0A9-1126-44C1-BDF9-7E425B997079}"/>
              </a:ext>
            </a:extLst>
          </p:cNvPr>
          <p:cNvCxnSpPr>
            <a:cxnSpLocks/>
          </p:cNvCxnSpPr>
          <p:nvPr/>
        </p:nvCxnSpPr>
        <p:spPr>
          <a:xfrm flipV="1">
            <a:off x="2901461" y="1455345"/>
            <a:ext cx="9290539" cy="5402069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exagon 11">
            <a:extLst>
              <a:ext uri="{FF2B5EF4-FFF2-40B4-BE49-F238E27FC236}">
                <a16:creationId xmlns:a16="http://schemas.microsoft.com/office/drawing/2014/main" xmlns="" id="{B1365D2C-CEB9-4709-913A-1DF418127936}"/>
              </a:ext>
            </a:extLst>
          </p:cNvPr>
          <p:cNvSpPr/>
          <p:nvPr/>
        </p:nvSpPr>
        <p:spPr>
          <a:xfrm rot="19800000">
            <a:off x="4761799" y="4794511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0AD12CC4-C2B4-4B09-A91E-FB2AF0240BBE}"/>
              </a:ext>
            </a:extLst>
          </p:cNvPr>
          <p:cNvSpPr/>
          <p:nvPr/>
        </p:nvSpPr>
        <p:spPr>
          <a:xfrm rot="19800000">
            <a:off x="7447039" y="3232600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35DB898-B58C-45FF-A13C-6C685E2979EF}"/>
              </a:ext>
            </a:extLst>
          </p:cNvPr>
          <p:cNvSpPr txBox="1"/>
          <p:nvPr/>
        </p:nvSpPr>
        <p:spPr>
          <a:xfrm>
            <a:off x="4097965" y="3348516"/>
            <a:ext cx="1818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UŽKERTAMAS KELIAS GALIMIEMS KORUPCINIAMS VEIKSMA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56BC125-F404-450F-ADB0-19CF8AE784A8}"/>
              </a:ext>
            </a:extLst>
          </p:cNvPr>
          <p:cNvSpPr txBox="1"/>
          <p:nvPr/>
        </p:nvSpPr>
        <p:spPr>
          <a:xfrm>
            <a:off x="6311090" y="1927877"/>
            <a:ext cx="1818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ĮTVIRTINAMI PRIORITETAI - </a:t>
            </a: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SĄŽININGUMAS IR SKAIDRUMAS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8043B30-8EEA-4332-A00F-611A8A12AE6E}"/>
              </a:ext>
            </a:extLst>
          </p:cNvPr>
          <p:cNvSpPr txBox="1"/>
          <p:nvPr/>
        </p:nvSpPr>
        <p:spPr>
          <a:xfrm>
            <a:off x="8838675" y="357947"/>
            <a:ext cx="21046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DIDĖJA VISUOMENĖS PASITIKĖJIMAS 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APLINKOS MINISTERIJOS SISTEMOS INSTITUCIJOMIS</a:t>
            </a:r>
            <a:r>
              <a:rPr lang="lt-LT" sz="1200" b="1" dirty="0"/>
              <a:t/>
            </a:r>
            <a:br>
              <a:rPr lang="lt-LT" sz="1200" b="1" dirty="0"/>
            </a:br>
            <a:endParaRPr lang="lt-LT" sz="1200" b="1" dirty="0"/>
          </a:p>
        </p:txBody>
      </p:sp>
      <p:sp>
        <p:nvSpPr>
          <p:cNvPr id="38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7722717" y="3465782"/>
            <a:ext cx="780467" cy="690597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5166361" y="4922520"/>
            <a:ext cx="586740" cy="80771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64D56E5E-311E-42A9-A687-21D265312CF8}"/>
              </a:ext>
            </a:extLst>
          </p:cNvPr>
          <p:cNvGrpSpPr/>
          <p:nvPr/>
        </p:nvGrpSpPr>
        <p:grpSpPr>
          <a:xfrm>
            <a:off x="9551376" y="2148840"/>
            <a:ext cx="1391978" cy="1056581"/>
            <a:chOff x="2676526" y="2041913"/>
            <a:chExt cx="3486148" cy="283356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AD805550-3DE9-474E-BC49-2622ED870C3E}"/>
                </a:ext>
              </a:extLst>
            </p:cNvPr>
            <p:cNvGrpSpPr/>
            <p:nvPr/>
          </p:nvGrpSpPr>
          <p:grpSpPr>
            <a:xfrm>
              <a:off x="2745022" y="2041913"/>
              <a:ext cx="3417652" cy="275529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45" name="Freeform 3">
                <a:extLst>
                  <a:ext uri="{FF2B5EF4-FFF2-40B4-BE49-F238E27FC236}">
                    <a16:creationId xmlns:a16="http://schemas.microsoft.com/office/drawing/2014/main" xmlns="" id="{0B85E2E6-0F56-4875-897E-187F3A3E54CE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6" name="Rounded Rectangle 4">
                <a:extLst>
                  <a:ext uri="{FF2B5EF4-FFF2-40B4-BE49-F238E27FC236}">
                    <a16:creationId xmlns:a16="http://schemas.microsoft.com/office/drawing/2014/main" xmlns="" id="{72305BE4-9DE5-4BE4-9C60-6EA8E614973E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Rounded Rectangle 11">
                <a:extLst>
                  <a:ext uri="{FF2B5EF4-FFF2-40B4-BE49-F238E27FC236}">
                    <a16:creationId xmlns:a16="http://schemas.microsoft.com/office/drawing/2014/main" xmlns="" id="{278DCB10-874C-4D13-A7B1-7DF3F76842D1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Rounded Rectangle 12">
                <a:extLst>
                  <a:ext uri="{FF2B5EF4-FFF2-40B4-BE49-F238E27FC236}">
                    <a16:creationId xmlns:a16="http://schemas.microsoft.com/office/drawing/2014/main" xmlns="" id="{8D8E2BE9-A70F-41D0-B3B4-153B071A530A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Rounded Rectangle 13">
                <a:extLst>
                  <a:ext uri="{FF2B5EF4-FFF2-40B4-BE49-F238E27FC236}">
                    <a16:creationId xmlns:a16="http://schemas.microsoft.com/office/drawing/2014/main" xmlns="" id="{57145FAE-2CD6-4463-AD2E-B45961BEAB74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xmlns="" id="{F65B6D7C-0919-4E36-AEBD-9656452DDCBC}"/>
                </a:ext>
              </a:extLst>
            </p:cNvPr>
            <p:cNvSpPr/>
            <p:nvPr/>
          </p:nvSpPr>
          <p:spPr>
            <a:xfrm>
              <a:off x="2676526" y="2590800"/>
              <a:ext cx="3152217" cy="2284673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366085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191094" y="552868"/>
            <a:ext cx="9775991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TARNYBINES PAREIGAS ATLIEKANTYS DARBUOTOJAI PRIVALO 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5FF6B61-D945-4859-B4DE-864F00EB21A7}"/>
              </a:ext>
            </a:extLst>
          </p:cNvPr>
          <p:cNvGrpSpPr/>
          <p:nvPr/>
        </p:nvGrpSpPr>
        <p:grpSpPr>
          <a:xfrm flipH="1">
            <a:off x="2417325" y="3554586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4" name="Oval 1">
              <a:extLst>
                <a:ext uri="{FF2B5EF4-FFF2-40B4-BE49-F238E27FC236}">
                  <a16:creationId xmlns:a16="http://schemas.microsoft.com/office/drawing/2014/main" xmlns="" id="{67655C8A-4FE4-4AB3-A265-A38F3668DD8E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1">
              <a:extLst>
                <a:ext uri="{FF2B5EF4-FFF2-40B4-BE49-F238E27FC236}">
                  <a16:creationId xmlns:a16="http://schemas.microsoft.com/office/drawing/2014/main" xmlns="" id="{A90D4636-801F-4A15-A3C0-E09E4DB356B3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1">
              <a:extLst>
                <a:ext uri="{FF2B5EF4-FFF2-40B4-BE49-F238E27FC236}">
                  <a16:creationId xmlns:a16="http://schemas.microsoft.com/office/drawing/2014/main" xmlns="" id="{3B71A285-5565-49AD-AA9A-1E68556B881B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">
              <a:extLst>
                <a:ext uri="{FF2B5EF4-FFF2-40B4-BE49-F238E27FC236}">
                  <a16:creationId xmlns:a16="http://schemas.microsoft.com/office/drawing/2014/main" xmlns="" id="{5440008A-A433-47EE-9DBC-F82BBAD36EC2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Oval 3">
            <a:extLst>
              <a:ext uri="{FF2B5EF4-FFF2-40B4-BE49-F238E27FC236}">
                <a16:creationId xmlns:a16="http://schemas.microsoft.com/office/drawing/2014/main" xmlns="" id="{05DD99DF-2EAB-49E8-9C88-C94F7408C3F7}"/>
              </a:ext>
            </a:extLst>
          </p:cNvPr>
          <p:cNvSpPr/>
          <p:nvPr/>
        </p:nvSpPr>
        <p:spPr>
          <a:xfrm>
            <a:off x="2037079" y="2100124"/>
            <a:ext cx="1224785" cy="1351173"/>
          </a:xfrm>
          <a:custGeom>
            <a:avLst/>
            <a:gdLst/>
            <a:ahLst/>
            <a:cxnLst/>
            <a:rect l="l" t="t" r="r" b="b"/>
            <a:pathLst>
              <a:path w="790861" h="872472">
                <a:moveTo>
                  <a:pt x="394689" y="0"/>
                </a:moveTo>
                <a:lnTo>
                  <a:pt x="395430" y="57"/>
                </a:lnTo>
                <a:lnTo>
                  <a:pt x="396172" y="0"/>
                </a:lnTo>
                <a:cubicBezTo>
                  <a:pt x="614153" y="0"/>
                  <a:pt x="790861" y="176708"/>
                  <a:pt x="790861" y="394689"/>
                </a:cubicBezTo>
                <a:cubicBezTo>
                  <a:pt x="790861" y="542198"/>
                  <a:pt x="685540" y="687780"/>
                  <a:pt x="602673" y="754231"/>
                </a:cubicBezTo>
                <a:cubicBezTo>
                  <a:pt x="577986" y="782673"/>
                  <a:pt x="588881" y="797618"/>
                  <a:pt x="583576" y="834696"/>
                </a:cubicBezTo>
                <a:cubicBezTo>
                  <a:pt x="569784" y="863319"/>
                  <a:pt x="557447" y="872472"/>
                  <a:pt x="533068" y="872472"/>
                </a:cubicBezTo>
                <a:lnTo>
                  <a:pt x="395430" y="871979"/>
                </a:lnTo>
                <a:lnTo>
                  <a:pt x="257793" y="872472"/>
                </a:lnTo>
                <a:cubicBezTo>
                  <a:pt x="233414" y="872472"/>
                  <a:pt x="221078" y="863319"/>
                  <a:pt x="207286" y="834696"/>
                </a:cubicBezTo>
                <a:cubicBezTo>
                  <a:pt x="201981" y="797618"/>
                  <a:pt x="212876" y="782673"/>
                  <a:pt x="188188" y="754231"/>
                </a:cubicBezTo>
                <a:cubicBezTo>
                  <a:pt x="105322" y="687780"/>
                  <a:pt x="0" y="542198"/>
                  <a:pt x="0" y="394689"/>
                </a:cubicBezTo>
                <a:cubicBezTo>
                  <a:pt x="0" y="176708"/>
                  <a:pt x="176709" y="0"/>
                  <a:pt x="394689" y="0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6069E8A-24D8-4B2F-AA74-AC751EF24531}"/>
              </a:ext>
            </a:extLst>
          </p:cNvPr>
          <p:cNvGrpSpPr/>
          <p:nvPr/>
        </p:nvGrpSpPr>
        <p:grpSpPr>
          <a:xfrm flipH="1">
            <a:off x="5606320" y="3585916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10" name="Oval 1">
              <a:extLst>
                <a:ext uri="{FF2B5EF4-FFF2-40B4-BE49-F238E27FC236}">
                  <a16:creationId xmlns:a16="http://schemas.microsoft.com/office/drawing/2014/main" xmlns="" id="{FDF678FD-A173-4DB3-B0F2-0113A9ACC8A4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">
              <a:extLst>
                <a:ext uri="{FF2B5EF4-FFF2-40B4-BE49-F238E27FC236}">
                  <a16:creationId xmlns:a16="http://schemas.microsoft.com/office/drawing/2014/main" xmlns="" id="{D03164AB-BAE7-4720-85E3-D68638031A15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">
              <a:extLst>
                <a:ext uri="{FF2B5EF4-FFF2-40B4-BE49-F238E27FC236}">
                  <a16:creationId xmlns:a16="http://schemas.microsoft.com/office/drawing/2014/main" xmlns="" id="{2FA51348-9AF4-4B73-A64A-88F9A5CB220A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">
              <a:extLst>
                <a:ext uri="{FF2B5EF4-FFF2-40B4-BE49-F238E27FC236}">
                  <a16:creationId xmlns:a16="http://schemas.microsoft.com/office/drawing/2014/main" xmlns="" id="{02DF4265-B039-4B78-91C4-A12135BD37F3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39E6E07-09DA-4251-A333-A7E0F7C954C5}"/>
              </a:ext>
            </a:extLst>
          </p:cNvPr>
          <p:cNvGrpSpPr/>
          <p:nvPr/>
        </p:nvGrpSpPr>
        <p:grpSpPr>
          <a:xfrm>
            <a:off x="5465795" y="2194443"/>
            <a:ext cx="792715" cy="1360145"/>
            <a:chOff x="4874689" y="2348880"/>
            <a:chExt cx="914401" cy="1354872"/>
          </a:xfrm>
          <a:solidFill>
            <a:schemeClr val="accent1"/>
          </a:solidFill>
        </p:grpSpPr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xmlns="" id="{FE5D3AC6-043B-4542-A908-F98885A065C6}"/>
                </a:ext>
              </a:extLst>
            </p:cNvPr>
            <p:cNvSpPr/>
            <p:nvPr/>
          </p:nvSpPr>
          <p:spPr>
            <a:xfrm>
              <a:off x="4874690" y="2348880"/>
              <a:ext cx="914400" cy="914400"/>
            </a:xfrm>
            <a:prstGeom prst="blockArc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ound Same Side Corner Rectangle 30">
              <a:extLst>
                <a:ext uri="{FF2B5EF4-FFF2-40B4-BE49-F238E27FC236}">
                  <a16:creationId xmlns:a16="http://schemas.microsoft.com/office/drawing/2014/main" xmlns="" id="{FAC7241D-8EDB-404D-86B8-9F2CAB9A3EAF}"/>
                </a:ext>
              </a:extLst>
            </p:cNvPr>
            <p:cNvSpPr/>
            <p:nvPr/>
          </p:nvSpPr>
          <p:spPr>
            <a:xfrm rot="10800000">
              <a:off x="4874689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 Same Side Corner Rectangle 33">
              <a:extLst>
                <a:ext uri="{FF2B5EF4-FFF2-40B4-BE49-F238E27FC236}">
                  <a16:creationId xmlns:a16="http://schemas.microsoft.com/office/drawing/2014/main" xmlns="" id="{9C051051-AB40-4214-9D56-BD14C79CD3F1}"/>
                </a:ext>
              </a:extLst>
            </p:cNvPr>
            <p:cNvSpPr/>
            <p:nvPr/>
          </p:nvSpPr>
          <p:spPr>
            <a:xfrm rot="10800000">
              <a:off x="5560582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42ACC21-D16E-4903-BC28-C4E9FB4C3537}"/>
              </a:ext>
            </a:extLst>
          </p:cNvPr>
          <p:cNvGrpSpPr/>
          <p:nvPr/>
        </p:nvGrpSpPr>
        <p:grpSpPr>
          <a:xfrm flipH="1">
            <a:off x="8908449" y="3627866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25" name="Oval 1">
              <a:extLst>
                <a:ext uri="{FF2B5EF4-FFF2-40B4-BE49-F238E27FC236}">
                  <a16:creationId xmlns:a16="http://schemas.microsoft.com/office/drawing/2014/main" xmlns="" id="{E4360322-99BB-4FA9-9174-82A5A1AB7382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1">
              <a:extLst>
                <a:ext uri="{FF2B5EF4-FFF2-40B4-BE49-F238E27FC236}">
                  <a16:creationId xmlns:a16="http://schemas.microsoft.com/office/drawing/2014/main" xmlns="" id="{769887C9-8157-421E-A92C-CA906E3D976B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1">
              <a:extLst>
                <a:ext uri="{FF2B5EF4-FFF2-40B4-BE49-F238E27FC236}">
                  <a16:creationId xmlns:a16="http://schemas.microsoft.com/office/drawing/2014/main" xmlns="" id="{3D58BE70-9AB9-4095-951F-A2A9DA2F8B86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1">
              <a:extLst>
                <a:ext uri="{FF2B5EF4-FFF2-40B4-BE49-F238E27FC236}">
                  <a16:creationId xmlns:a16="http://schemas.microsoft.com/office/drawing/2014/main" xmlns="" id="{E51E25B8-DEC3-4192-A6C1-3EF3419AD55A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" name="Chevron 2">
            <a:extLst>
              <a:ext uri="{FF2B5EF4-FFF2-40B4-BE49-F238E27FC236}">
                <a16:creationId xmlns:a16="http://schemas.microsoft.com/office/drawing/2014/main" xmlns="" id="{E1660588-E757-423D-BD85-8D66B05BCD9D}"/>
              </a:ext>
            </a:extLst>
          </p:cNvPr>
          <p:cNvSpPr/>
          <p:nvPr/>
        </p:nvSpPr>
        <p:spPr>
          <a:xfrm rot="5400000">
            <a:off x="8589849" y="2116414"/>
            <a:ext cx="1387834" cy="1488513"/>
          </a:xfrm>
          <a:custGeom>
            <a:avLst/>
            <a:gdLst/>
            <a:ahLst/>
            <a:cxnLst/>
            <a:rect l="l" t="t" r="r" b="b"/>
            <a:pathLst>
              <a:path w="3010478" h="2971924">
                <a:moveTo>
                  <a:pt x="0" y="0"/>
                </a:moveTo>
                <a:cubicBezTo>
                  <a:pt x="597789" y="631968"/>
                  <a:pt x="1954851" y="1281936"/>
                  <a:pt x="3010478" y="1750136"/>
                </a:cubicBezTo>
                <a:lnTo>
                  <a:pt x="3010478" y="1766533"/>
                </a:lnTo>
                <a:cubicBezTo>
                  <a:pt x="2556291" y="2057095"/>
                  <a:pt x="1750264" y="2348261"/>
                  <a:pt x="1695591" y="2971924"/>
                </a:cubicBezTo>
                <a:lnTo>
                  <a:pt x="1167606" y="2794065"/>
                </a:lnTo>
                <a:cubicBezTo>
                  <a:pt x="1356560" y="2217270"/>
                  <a:pt x="1563728" y="2059107"/>
                  <a:pt x="1967797" y="1771109"/>
                </a:cubicBezTo>
                <a:cubicBezTo>
                  <a:pt x="1212626" y="1431720"/>
                  <a:pt x="908197" y="1282487"/>
                  <a:pt x="19210" y="696594"/>
                </a:cubicBezTo>
                <a:cubicBezTo>
                  <a:pt x="12874" y="464793"/>
                  <a:pt x="13037" y="311571"/>
                  <a:pt x="0" y="0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BE46705-D7C7-4A5A-850B-6A12DD7D7381}"/>
              </a:ext>
            </a:extLst>
          </p:cNvPr>
          <p:cNvSpPr txBox="1"/>
          <p:nvPr/>
        </p:nvSpPr>
        <p:spPr>
          <a:xfrm>
            <a:off x="1287377" y="4931353"/>
            <a:ext cx="278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ELGTIS NEPRIEKAIŠTINGAI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55F1620-2D32-4A50-B649-834D374B19ED}"/>
              </a:ext>
            </a:extLst>
          </p:cNvPr>
          <p:cNvSpPr txBox="1"/>
          <p:nvPr/>
        </p:nvSpPr>
        <p:spPr>
          <a:xfrm>
            <a:off x="4813762" y="4966063"/>
            <a:ext cx="2472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NEPRIIMTI DOVANŲ</a:t>
            </a:r>
            <a:endParaRPr lang="lt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69DE497-96F6-45C3-961B-B17818B68A47}"/>
              </a:ext>
            </a:extLst>
          </p:cNvPr>
          <p:cNvSpPr txBox="1"/>
          <p:nvPr/>
        </p:nvSpPr>
        <p:spPr>
          <a:xfrm>
            <a:off x="7962706" y="4931353"/>
            <a:ext cx="2472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BŪTI NEPAPERKAMI</a:t>
            </a:r>
          </a:p>
        </p:txBody>
      </p:sp>
      <p:sp>
        <p:nvSpPr>
          <p:cNvPr id="42" name="Parallelogram 15">
            <a:extLst>
              <a:ext uri="{FF2B5EF4-FFF2-40B4-BE49-F238E27FC236}">
                <a16:creationId xmlns:a16="http://schemas.microsoft.com/office/drawing/2014/main" xmlns="" id="{A6037D4B-AE9F-474A-BBDF-36CA71DA2245}"/>
              </a:ext>
            </a:extLst>
          </p:cNvPr>
          <p:cNvSpPr/>
          <p:nvPr/>
        </p:nvSpPr>
        <p:spPr>
          <a:xfrm flipH="1">
            <a:off x="5682980" y="4147479"/>
            <a:ext cx="435006" cy="512141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Chord 15">
            <a:extLst>
              <a:ext uri="{FF2B5EF4-FFF2-40B4-BE49-F238E27FC236}">
                <a16:creationId xmlns:a16="http://schemas.microsoft.com/office/drawing/2014/main" xmlns="" id="{07D3F422-6D25-4227-AE66-29B6AE40A7EF}"/>
              </a:ext>
            </a:extLst>
          </p:cNvPr>
          <p:cNvSpPr/>
          <p:nvPr/>
        </p:nvSpPr>
        <p:spPr>
          <a:xfrm>
            <a:off x="9062517" y="4254799"/>
            <a:ext cx="272383" cy="52876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xmlns="" id="{DB9EF97C-EF9C-4257-8BB8-FE554E70D65E}"/>
              </a:ext>
            </a:extLst>
          </p:cNvPr>
          <p:cNvSpPr/>
          <p:nvPr/>
        </p:nvSpPr>
        <p:spPr>
          <a:xfrm>
            <a:off x="2482257" y="436314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233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90"/>
            <a:ext cx="10972800" cy="6671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40700" y="890855"/>
            <a:ext cx="3581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DARBUOTOJAMS DRAUDŽIAMA PROVOKUOTI AR </a:t>
            </a:r>
          </a:p>
          <a:p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ELGTIS TAIP, KAD SAVO ELGESIU SUDARYTŲ ĮSPŪDĮ, KAD YRA PROVOKUOJAMA AR REIKALAUJAMA DUOTI KYŠĮ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990600"/>
            <a:ext cx="50419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3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723900" y="601980"/>
            <a:ext cx="101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DAŽNIAUSIAI PASITAIKANČIOS KORUPCIJOS FORMOS </a:t>
            </a:r>
          </a:p>
        </p:txBody>
      </p:sp>
      <p:sp>
        <p:nvSpPr>
          <p:cNvPr id="65" name="Rectangle 64"/>
          <p:cNvSpPr/>
          <p:nvPr/>
        </p:nvSpPr>
        <p:spPr>
          <a:xfrm>
            <a:off x="944880" y="1767840"/>
            <a:ext cx="9906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KYŠININKAVIMAS</a:t>
            </a:r>
          </a:p>
          <a:p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PAPIRKIMAS</a:t>
            </a:r>
          </a:p>
          <a:p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PIKTNAUDŽIAVIMAS</a:t>
            </a:r>
          </a:p>
          <a:p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PREKYBA 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POVEIKIU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1447801"/>
            <a:ext cx="5052060" cy="47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5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381000"/>
            <a:ext cx="3792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 YRA KYŠIS ?</a:t>
            </a: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r="18037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457200" y="1706880"/>
            <a:ext cx="513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/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NETEISĖTAS ATLYGIS 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 PAGEIDAUJAMĄ VALSTYBĖS 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TARNAUTOJO AR JAM PRILYGINTO ASMENS TEISĖTĄ 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NETEISĖTĄ VEIKIMĄ ARBA NEVEIKIMĄ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VYKDANT 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PAREIGAS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aizdo rezultatas pagal užklausą „prekės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r="13985"/>
          <a:stretch>
            <a:fillRect/>
          </a:stretch>
        </p:blipFill>
        <p:spPr bwMode="auto">
          <a:xfrm>
            <a:off x="5847486" y="342900"/>
            <a:ext cx="592649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" y="342900"/>
            <a:ext cx="533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KYŠIS YRA NE TIK PINIGAI, DAIKTAI, MAISTO PRODUKTAI, ALKOHOLIS, </a:t>
            </a: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 IR PASLAUGOS, NUOLAIDOS, ATLEIDIMAS NUO TURTINIŲ ĮSIPAREIGOJIMŲ IR KT.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23298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33700" y="121009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VALSTYBĖS TARNYBOJE DIRBANTIEMS ASMENIMS UŽ SAVO ATLIEKAMAS 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PAREIGAS </a:t>
            </a:r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DRAUDŽIAMA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PRIIMTI </a:t>
            </a:r>
            <a:r>
              <a:rPr lang="lt-L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 KOKIAS </a:t>
            </a:r>
            <a:r>
              <a:rPr lang="lt-L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DOVANAS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0782CD3-77A1-4E7A-850E-171B5C313E53}"/>
              </a:ext>
            </a:extLst>
          </p:cNvPr>
          <p:cNvGrpSpPr/>
          <p:nvPr/>
        </p:nvGrpSpPr>
        <p:grpSpPr>
          <a:xfrm>
            <a:off x="899989" y="1841500"/>
            <a:ext cx="1397531" cy="1602565"/>
            <a:chOff x="1064519" y="1872500"/>
            <a:chExt cx="1561257" cy="1445520"/>
          </a:xfrm>
        </p:grpSpPr>
        <p:sp>
          <p:nvSpPr>
            <p:cNvPr id="5" name="Freeform: Shape 89">
              <a:extLst>
                <a:ext uri="{FF2B5EF4-FFF2-40B4-BE49-F238E27FC236}">
                  <a16:creationId xmlns="" xmlns:a16="http://schemas.microsoft.com/office/drawing/2014/main" id="{66C03C15-B071-4EDC-8D63-DCEA8C626D17}"/>
                </a:ext>
              </a:extLst>
            </p:cNvPr>
            <p:cNvSpPr/>
            <p:nvPr/>
          </p:nvSpPr>
          <p:spPr>
            <a:xfrm>
              <a:off x="1634779" y="2819951"/>
              <a:ext cx="110877" cy="179829"/>
            </a:xfrm>
            <a:custGeom>
              <a:avLst/>
              <a:gdLst>
                <a:gd name="connsiteX0" fmla="*/ 95575 w 110877"/>
                <a:gd name="connsiteY0" fmla="*/ 170244 h 179829"/>
                <a:gd name="connsiteX1" fmla="*/ 68653 w 110877"/>
                <a:gd name="connsiteY1" fmla="*/ 178699 h 179829"/>
                <a:gd name="connsiteX2" fmla="*/ 41280 w 110877"/>
                <a:gd name="connsiteY2" fmla="*/ 164423 h 179829"/>
                <a:gd name="connsiteX3" fmla="*/ 1260 w 110877"/>
                <a:gd name="connsiteY3" fmla="*/ 37088 h 179829"/>
                <a:gd name="connsiteX4" fmla="*/ 15536 w 110877"/>
                <a:gd name="connsiteY4" fmla="*/ 9715 h 179829"/>
                <a:gd name="connsiteX5" fmla="*/ 42458 w 110877"/>
                <a:gd name="connsiteY5" fmla="*/ 1260 h 179829"/>
                <a:gd name="connsiteX6" fmla="*/ 69831 w 110877"/>
                <a:gd name="connsiteY6" fmla="*/ 15536 h 179829"/>
                <a:gd name="connsiteX7" fmla="*/ 109851 w 110877"/>
                <a:gd name="connsiteY7" fmla="*/ 142872 h 179829"/>
                <a:gd name="connsiteX8" fmla="*/ 95575 w 110877"/>
                <a:gd name="connsiteY8" fmla="*/ 170244 h 1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877" h="179829">
                  <a:moveTo>
                    <a:pt x="95575" y="170244"/>
                  </a:moveTo>
                  <a:lnTo>
                    <a:pt x="68653" y="178699"/>
                  </a:lnTo>
                  <a:cubicBezTo>
                    <a:pt x="57184" y="182302"/>
                    <a:pt x="44884" y="175858"/>
                    <a:pt x="41280" y="164423"/>
                  </a:cubicBezTo>
                  <a:lnTo>
                    <a:pt x="1260" y="37088"/>
                  </a:lnTo>
                  <a:cubicBezTo>
                    <a:pt x="-2343" y="25619"/>
                    <a:pt x="4102" y="13318"/>
                    <a:pt x="15536" y="9715"/>
                  </a:cubicBezTo>
                  <a:lnTo>
                    <a:pt x="42458" y="1260"/>
                  </a:lnTo>
                  <a:cubicBezTo>
                    <a:pt x="53927" y="-2343"/>
                    <a:pt x="66228" y="4102"/>
                    <a:pt x="69831" y="15536"/>
                  </a:cubicBezTo>
                  <a:lnTo>
                    <a:pt x="109851" y="142872"/>
                  </a:lnTo>
                  <a:cubicBezTo>
                    <a:pt x="113454" y="154341"/>
                    <a:pt x="107044" y="166641"/>
                    <a:pt x="95575" y="170244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90">
              <a:extLst>
                <a:ext uri="{FF2B5EF4-FFF2-40B4-BE49-F238E27FC236}">
                  <a16:creationId xmlns="" xmlns:a16="http://schemas.microsoft.com/office/drawing/2014/main" id="{69C6A7BC-A5B0-4B4E-95DC-1CD9F6CA1BD7}"/>
                </a:ext>
              </a:extLst>
            </p:cNvPr>
            <p:cNvSpPr/>
            <p:nvPr/>
          </p:nvSpPr>
          <p:spPr>
            <a:xfrm>
              <a:off x="2539846" y="2271312"/>
              <a:ext cx="85930" cy="302834"/>
            </a:xfrm>
            <a:custGeom>
              <a:avLst/>
              <a:gdLst>
                <a:gd name="connsiteX0" fmla="*/ 17377 w 85929"/>
                <a:gd name="connsiteY0" fmla="*/ 260 h 302833"/>
                <a:gd name="connsiteX1" fmla="*/ 1646 w 85929"/>
                <a:gd name="connsiteY1" fmla="*/ 145163 h 302833"/>
                <a:gd name="connsiteX2" fmla="*/ 260 w 85929"/>
                <a:gd name="connsiteY2" fmla="*/ 145163 h 302833"/>
                <a:gd name="connsiteX3" fmla="*/ 953 w 85929"/>
                <a:gd name="connsiteY3" fmla="*/ 151434 h 302833"/>
                <a:gd name="connsiteX4" fmla="*/ 260 w 85929"/>
                <a:gd name="connsiteY4" fmla="*/ 157706 h 302833"/>
                <a:gd name="connsiteX5" fmla="*/ 1646 w 85929"/>
                <a:gd name="connsiteY5" fmla="*/ 157706 h 302833"/>
                <a:gd name="connsiteX6" fmla="*/ 17377 w 85929"/>
                <a:gd name="connsiteY6" fmla="*/ 302643 h 302833"/>
                <a:gd name="connsiteX7" fmla="*/ 85843 w 85929"/>
                <a:gd name="connsiteY7" fmla="*/ 244433 h 302833"/>
                <a:gd name="connsiteX8" fmla="*/ 85843 w 85929"/>
                <a:gd name="connsiteY8" fmla="*/ 157706 h 302833"/>
                <a:gd name="connsiteX9" fmla="*/ 85843 w 85929"/>
                <a:gd name="connsiteY9" fmla="*/ 145163 h 302833"/>
                <a:gd name="connsiteX10" fmla="*/ 85843 w 85929"/>
                <a:gd name="connsiteY10" fmla="*/ 58436 h 3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29" h="302833">
                  <a:moveTo>
                    <a:pt x="17377" y="260"/>
                  </a:moveTo>
                  <a:lnTo>
                    <a:pt x="1646" y="145163"/>
                  </a:lnTo>
                  <a:lnTo>
                    <a:pt x="260" y="145163"/>
                  </a:lnTo>
                  <a:lnTo>
                    <a:pt x="953" y="151434"/>
                  </a:lnTo>
                  <a:lnTo>
                    <a:pt x="260" y="157706"/>
                  </a:lnTo>
                  <a:lnTo>
                    <a:pt x="1646" y="157706"/>
                  </a:lnTo>
                  <a:lnTo>
                    <a:pt x="17377" y="302643"/>
                  </a:lnTo>
                  <a:lnTo>
                    <a:pt x="85843" y="244433"/>
                  </a:lnTo>
                  <a:lnTo>
                    <a:pt x="85843" y="157706"/>
                  </a:lnTo>
                  <a:lnTo>
                    <a:pt x="85843" y="145163"/>
                  </a:lnTo>
                  <a:lnTo>
                    <a:pt x="85843" y="58436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91">
              <a:extLst>
                <a:ext uri="{FF2B5EF4-FFF2-40B4-BE49-F238E27FC236}">
                  <a16:creationId xmlns="" xmlns:a16="http://schemas.microsoft.com/office/drawing/2014/main" id="{1181EE25-E16C-4CB5-A15F-4608ACCCFF3F}"/>
                </a:ext>
              </a:extLst>
            </p:cNvPr>
            <p:cNvSpPr/>
            <p:nvPr/>
          </p:nvSpPr>
          <p:spPr>
            <a:xfrm>
              <a:off x="1326355" y="2477085"/>
              <a:ext cx="459448" cy="840935"/>
            </a:xfrm>
            <a:custGeom>
              <a:avLst/>
              <a:gdLst>
                <a:gd name="connsiteX0" fmla="*/ 423750 w 459447"/>
                <a:gd name="connsiteY0" fmla="*/ 795051 h 840935"/>
                <a:gd name="connsiteX1" fmla="*/ 284980 w 459447"/>
                <a:gd name="connsiteY1" fmla="*/ 838674 h 840935"/>
                <a:gd name="connsiteX2" fmla="*/ 221122 w 459447"/>
                <a:gd name="connsiteY2" fmla="*/ 805342 h 840935"/>
                <a:gd name="connsiteX3" fmla="*/ 2590 w 459447"/>
                <a:gd name="connsiteY3" fmla="*/ 110072 h 840935"/>
                <a:gd name="connsiteX4" fmla="*/ 35922 w 459447"/>
                <a:gd name="connsiteY4" fmla="*/ 46213 h 840935"/>
                <a:gd name="connsiteX5" fmla="*/ 174692 w 459447"/>
                <a:gd name="connsiteY5" fmla="*/ 2590 h 840935"/>
                <a:gd name="connsiteX6" fmla="*/ 238551 w 459447"/>
                <a:gd name="connsiteY6" fmla="*/ 35922 h 840935"/>
                <a:gd name="connsiteX7" fmla="*/ 457048 w 459447"/>
                <a:gd name="connsiteY7" fmla="*/ 731227 h 840935"/>
                <a:gd name="connsiteX8" fmla="*/ 423750 w 459447"/>
                <a:gd name="connsiteY8" fmla="*/ 795051 h 84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447" h="840935">
                  <a:moveTo>
                    <a:pt x="423750" y="795051"/>
                  </a:moveTo>
                  <a:lnTo>
                    <a:pt x="284980" y="838674"/>
                  </a:lnTo>
                  <a:cubicBezTo>
                    <a:pt x="258266" y="847059"/>
                    <a:pt x="229507" y="832091"/>
                    <a:pt x="221122" y="805342"/>
                  </a:cubicBezTo>
                  <a:lnTo>
                    <a:pt x="2590" y="110072"/>
                  </a:lnTo>
                  <a:cubicBezTo>
                    <a:pt x="-5795" y="83357"/>
                    <a:pt x="9173" y="54598"/>
                    <a:pt x="35922" y="46213"/>
                  </a:cubicBezTo>
                  <a:lnTo>
                    <a:pt x="174692" y="2590"/>
                  </a:lnTo>
                  <a:cubicBezTo>
                    <a:pt x="201407" y="-5795"/>
                    <a:pt x="230165" y="9173"/>
                    <a:pt x="238551" y="35922"/>
                  </a:cubicBezTo>
                  <a:lnTo>
                    <a:pt x="457048" y="731227"/>
                  </a:lnTo>
                  <a:cubicBezTo>
                    <a:pt x="465468" y="757942"/>
                    <a:pt x="450465" y="786666"/>
                    <a:pt x="423750" y="795051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92">
              <a:extLst>
                <a:ext uri="{FF2B5EF4-FFF2-40B4-BE49-F238E27FC236}">
                  <a16:creationId xmlns="" xmlns:a16="http://schemas.microsoft.com/office/drawing/2014/main" id="{DF1DAFAB-F8D0-46CC-A552-F1E0FEEED667}"/>
                </a:ext>
              </a:extLst>
            </p:cNvPr>
            <p:cNvSpPr/>
            <p:nvPr/>
          </p:nvSpPr>
          <p:spPr>
            <a:xfrm>
              <a:off x="1471820" y="1927904"/>
              <a:ext cx="1038782" cy="989580"/>
            </a:xfrm>
            <a:custGeom>
              <a:avLst/>
              <a:gdLst>
                <a:gd name="connsiteX0" fmla="*/ 541133 w 1038782"/>
                <a:gd name="connsiteY0" fmla="*/ 221633 h 989580"/>
                <a:gd name="connsiteX1" fmla="*/ 260 w 1038782"/>
                <a:gd name="connsiteY1" fmla="*/ 221633 h 989580"/>
                <a:gd name="connsiteX2" fmla="*/ 260 w 1038782"/>
                <a:gd name="connsiteY2" fmla="*/ 487393 h 989580"/>
                <a:gd name="connsiteX3" fmla="*/ 260 w 1038782"/>
                <a:gd name="connsiteY3" fmla="*/ 502326 h 989580"/>
                <a:gd name="connsiteX4" fmla="*/ 260 w 1038782"/>
                <a:gd name="connsiteY4" fmla="*/ 768086 h 989580"/>
                <a:gd name="connsiteX5" fmla="*/ 541133 w 1038782"/>
                <a:gd name="connsiteY5" fmla="*/ 768086 h 989580"/>
                <a:gd name="connsiteX6" fmla="*/ 1038626 w 1038782"/>
                <a:gd name="connsiteY6" fmla="*/ 989459 h 989580"/>
                <a:gd name="connsiteX7" fmla="*/ 1038626 w 1038782"/>
                <a:gd name="connsiteY7" fmla="*/ 502326 h 989580"/>
                <a:gd name="connsiteX8" fmla="*/ 1038626 w 1038782"/>
                <a:gd name="connsiteY8" fmla="*/ 487393 h 989580"/>
                <a:gd name="connsiteX9" fmla="*/ 1038626 w 1038782"/>
                <a:gd name="connsiteY9" fmla="*/ 260 h 989580"/>
                <a:gd name="connsiteX10" fmla="*/ 541133 w 1038782"/>
                <a:gd name="connsiteY10" fmla="*/ 221633 h 98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8782" h="989580">
                  <a:moveTo>
                    <a:pt x="541133" y="221633"/>
                  </a:moveTo>
                  <a:lnTo>
                    <a:pt x="260" y="221633"/>
                  </a:lnTo>
                  <a:lnTo>
                    <a:pt x="260" y="487393"/>
                  </a:lnTo>
                  <a:lnTo>
                    <a:pt x="260" y="502326"/>
                  </a:lnTo>
                  <a:lnTo>
                    <a:pt x="260" y="768086"/>
                  </a:lnTo>
                  <a:lnTo>
                    <a:pt x="541133" y="768086"/>
                  </a:lnTo>
                  <a:cubicBezTo>
                    <a:pt x="541133" y="768086"/>
                    <a:pt x="851521" y="802319"/>
                    <a:pt x="1038626" y="989459"/>
                  </a:cubicBezTo>
                  <a:lnTo>
                    <a:pt x="1038626" y="502326"/>
                  </a:lnTo>
                  <a:lnTo>
                    <a:pt x="1038626" y="487393"/>
                  </a:lnTo>
                  <a:lnTo>
                    <a:pt x="1038626" y="260"/>
                  </a:lnTo>
                  <a:cubicBezTo>
                    <a:pt x="851486" y="187400"/>
                    <a:pt x="541133" y="221633"/>
                    <a:pt x="541133" y="221633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3">
              <a:extLst>
                <a:ext uri="{FF2B5EF4-FFF2-40B4-BE49-F238E27FC236}">
                  <a16:creationId xmlns="" xmlns:a16="http://schemas.microsoft.com/office/drawing/2014/main" id="{5FC20D8B-F92D-4D58-8A9D-5594C6FC3A79}"/>
                </a:ext>
              </a:extLst>
            </p:cNvPr>
            <p:cNvSpPr/>
            <p:nvPr/>
          </p:nvSpPr>
          <p:spPr>
            <a:xfrm>
              <a:off x="2510221" y="1872500"/>
              <a:ext cx="59597" cy="1100458"/>
            </a:xfrm>
            <a:custGeom>
              <a:avLst/>
              <a:gdLst>
                <a:gd name="connsiteX0" fmla="*/ 41562 w 59596"/>
                <a:gd name="connsiteY0" fmla="*/ 1100267 h 1100457"/>
                <a:gd name="connsiteX1" fmla="*/ 18277 w 59596"/>
                <a:gd name="connsiteY1" fmla="*/ 1100267 h 1100457"/>
                <a:gd name="connsiteX2" fmla="*/ 260 w 59596"/>
                <a:gd name="connsiteY2" fmla="*/ 1082250 h 1100457"/>
                <a:gd name="connsiteX3" fmla="*/ 260 w 59596"/>
                <a:gd name="connsiteY3" fmla="*/ 18277 h 1100457"/>
                <a:gd name="connsiteX4" fmla="*/ 18277 w 59596"/>
                <a:gd name="connsiteY4" fmla="*/ 260 h 1100457"/>
                <a:gd name="connsiteX5" fmla="*/ 41562 w 59596"/>
                <a:gd name="connsiteY5" fmla="*/ 260 h 1100457"/>
                <a:gd name="connsiteX6" fmla="*/ 59579 w 59596"/>
                <a:gd name="connsiteY6" fmla="*/ 18277 h 1100457"/>
                <a:gd name="connsiteX7" fmla="*/ 59579 w 59596"/>
                <a:gd name="connsiteY7" fmla="*/ 1082250 h 1100457"/>
                <a:gd name="connsiteX8" fmla="*/ 41562 w 59596"/>
                <a:gd name="connsiteY8" fmla="*/ 1100267 h 1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6" h="1100457">
                  <a:moveTo>
                    <a:pt x="41562" y="1100267"/>
                  </a:moveTo>
                  <a:lnTo>
                    <a:pt x="18277" y="1100267"/>
                  </a:lnTo>
                  <a:cubicBezTo>
                    <a:pt x="8368" y="1100267"/>
                    <a:pt x="260" y="1092159"/>
                    <a:pt x="260" y="1082250"/>
                  </a:cubicBezTo>
                  <a:lnTo>
                    <a:pt x="260" y="18277"/>
                  </a:lnTo>
                  <a:cubicBezTo>
                    <a:pt x="260" y="8368"/>
                    <a:pt x="8368" y="260"/>
                    <a:pt x="18277" y="260"/>
                  </a:cubicBezTo>
                  <a:lnTo>
                    <a:pt x="41562" y="260"/>
                  </a:lnTo>
                  <a:cubicBezTo>
                    <a:pt x="51471" y="260"/>
                    <a:pt x="59579" y="8368"/>
                    <a:pt x="59579" y="18277"/>
                  </a:cubicBezTo>
                  <a:lnTo>
                    <a:pt x="59579" y="1082250"/>
                  </a:lnTo>
                  <a:cubicBezTo>
                    <a:pt x="59579" y="1092159"/>
                    <a:pt x="51471" y="1100267"/>
                    <a:pt x="41562" y="110026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4">
              <a:extLst>
                <a:ext uri="{FF2B5EF4-FFF2-40B4-BE49-F238E27FC236}">
                  <a16:creationId xmlns="" xmlns:a16="http://schemas.microsoft.com/office/drawing/2014/main" id="{41AF3839-F9DF-4ACA-9001-A5A11402EC79}"/>
                </a:ext>
              </a:extLst>
            </p:cNvPr>
            <p:cNvSpPr/>
            <p:nvPr/>
          </p:nvSpPr>
          <p:spPr>
            <a:xfrm>
              <a:off x="1064519" y="2288498"/>
              <a:ext cx="126123" cy="267492"/>
            </a:xfrm>
            <a:custGeom>
              <a:avLst/>
              <a:gdLst>
                <a:gd name="connsiteX0" fmla="*/ 260 w 126122"/>
                <a:gd name="connsiteY0" fmla="*/ 260 h 267491"/>
                <a:gd name="connsiteX1" fmla="*/ 126071 w 126122"/>
                <a:gd name="connsiteY1" fmla="*/ 260 h 267491"/>
                <a:gd name="connsiteX2" fmla="*/ 126071 w 126122"/>
                <a:gd name="connsiteY2" fmla="*/ 267266 h 267491"/>
                <a:gd name="connsiteX3" fmla="*/ 260 w 126122"/>
                <a:gd name="connsiteY3" fmla="*/ 267266 h 26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122" h="267491">
                  <a:moveTo>
                    <a:pt x="260" y="260"/>
                  </a:moveTo>
                  <a:lnTo>
                    <a:pt x="126071" y="260"/>
                  </a:lnTo>
                  <a:lnTo>
                    <a:pt x="126071" y="267266"/>
                  </a:lnTo>
                  <a:lnTo>
                    <a:pt x="260" y="267266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5">
              <a:extLst>
                <a:ext uri="{FF2B5EF4-FFF2-40B4-BE49-F238E27FC236}">
                  <a16:creationId xmlns="" xmlns:a16="http://schemas.microsoft.com/office/drawing/2014/main" id="{3F46D185-65AD-4B7B-862E-5132DD56285B}"/>
                </a:ext>
              </a:extLst>
            </p:cNvPr>
            <p:cNvSpPr/>
            <p:nvPr/>
          </p:nvSpPr>
          <p:spPr>
            <a:xfrm>
              <a:off x="1122660" y="2149278"/>
              <a:ext cx="349610" cy="545724"/>
            </a:xfrm>
            <a:custGeom>
              <a:avLst/>
              <a:gdLst>
                <a:gd name="connsiteX0" fmla="*/ 132620 w 349610"/>
                <a:gd name="connsiteY0" fmla="*/ 260 h 545724"/>
                <a:gd name="connsiteX1" fmla="*/ 260 w 349610"/>
                <a:gd name="connsiteY1" fmla="*/ 78463 h 545724"/>
                <a:gd name="connsiteX2" fmla="*/ 260 w 349610"/>
                <a:gd name="connsiteY2" fmla="*/ 269727 h 545724"/>
                <a:gd name="connsiteX3" fmla="*/ 260 w 349610"/>
                <a:gd name="connsiteY3" fmla="*/ 276206 h 545724"/>
                <a:gd name="connsiteX4" fmla="*/ 260 w 349610"/>
                <a:gd name="connsiteY4" fmla="*/ 467469 h 545724"/>
                <a:gd name="connsiteX5" fmla="*/ 132620 w 349610"/>
                <a:gd name="connsiteY5" fmla="*/ 545673 h 545724"/>
                <a:gd name="connsiteX6" fmla="*/ 349420 w 349610"/>
                <a:gd name="connsiteY6" fmla="*/ 545673 h 545724"/>
                <a:gd name="connsiteX7" fmla="*/ 349420 w 349610"/>
                <a:gd name="connsiteY7" fmla="*/ 276206 h 545724"/>
                <a:gd name="connsiteX8" fmla="*/ 349420 w 349610"/>
                <a:gd name="connsiteY8" fmla="*/ 269727 h 545724"/>
                <a:gd name="connsiteX9" fmla="*/ 349420 w 349610"/>
                <a:gd name="connsiteY9" fmla="*/ 260 h 54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610" h="545724">
                  <a:moveTo>
                    <a:pt x="132620" y="260"/>
                  </a:moveTo>
                  <a:lnTo>
                    <a:pt x="260" y="78463"/>
                  </a:lnTo>
                  <a:lnTo>
                    <a:pt x="260" y="269727"/>
                  </a:lnTo>
                  <a:lnTo>
                    <a:pt x="260" y="276206"/>
                  </a:lnTo>
                  <a:lnTo>
                    <a:pt x="260" y="467469"/>
                  </a:lnTo>
                  <a:lnTo>
                    <a:pt x="132620" y="545673"/>
                  </a:lnTo>
                  <a:lnTo>
                    <a:pt x="349420" y="545673"/>
                  </a:lnTo>
                  <a:lnTo>
                    <a:pt x="349420" y="276206"/>
                  </a:lnTo>
                  <a:lnTo>
                    <a:pt x="349420" y="269727"/>
                  </a:lnTo>
                  <a:lnTo>
                    <a:pt x="349420" y="26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54200" y="5753100"/>
            <a:ext cx="902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i="1" dirty="0" smtClean="0"/>
              <a:t>* Išskyrus dovanas gautas pagal </a:t>
            </a:r>
            <a:r>
              <a:rPr lang="lt-LT" sz="1600" i="1" dirty="0"/>
              <a:t>tarptautinį protokolą ar tradicijas, taip pat reprezentacijai skirtas </a:t>
            </a:r>
            <a:r>
              <a:rPr lang="lt-LT" sz="1600" i="1" dirty="0" smtClean="0"/>
              <a:t>dovanas</a:t>
            </a:r>
            <a:endParaRPr lang="lt-LT" sz="1600" i="1" dirty="0"/>
          </a:p>
        </p:txBody>
      </p:sp>
    </p:spTree>
    <p:extLst>
      <p:ext uri="{BB962C8B-B14F-4D97-AF65-F5344CB8AC3E}">
        <p14:creationId xmlns:p14="http://schemas.microsoft.com/office/powerpoint/2010/main" val="5432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500" y="228600"/>
            <a:ext cx="10490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ctr">
              <a:buNone/>
            </a:pPr>
            <a:r>
              <a:rPr lang="lt-LT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„DOVANA“ 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r>
              <a:rPr lang="lt-LT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ŠIS </a:t>
            </a:r>
            <a:endParaRPr lang="lt-LT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7" b="10247"/>
          <a:stretch>
            <a:fillRect/>
          </a:stretch>
        </p:blipFill>
        <p:spPr>
          <a:xfrm>
            <a:off x="1397000" y="1218271"/>
            <a:ext cx="9270999" cy="534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6109</TotalTime>
  <Words>604</Words>
  <Application>Microsoft Office PowerPoint</Application>
  <PresentationFormat>Custom</PresentationFormat>
  <Paragraphs>103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Rūta Markauskienė</cp:lastModifiedBy>
  <cp:revision>182</cp:revision>
  <dcterms:created xsi:type="dcterms:W3CDTF">2018-04-24T17:14:44Z</dcterms:created>
  <dcterms:modified xsi:type="dcterms:W3CDTF">2019-10-30T13:01:11Z</dcterms:modified>
</cp:coreProperties>
</file>